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15"/>
  </p:notesMasterIdLst>
  <p:sldIdLst>
    <p:sldId id="257" r:id="rId3"/>
    <p:sldId id="259" r:id="rId4"/>
    <p:sldId id="260" r:id="rId5"/>
    <p:sldId id="262" r:id="rId6"/>
    <p:sldId id="266" r:id="rId7"/>
    <p:sldId id="261" r:id="rId8"/>
    <p:sldId id="263" r:id="rId9"/>
    <p:sldId id="268" r:id="rId10"/>
    <p:sldId id="269" r:id="rId11"/>
    <p:sldId id="267" r:id="rId12"/>
    <p:sldId id="264" r:id="rId13"/>
    <p:sldId id="265" r:id="rId1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B6B35A-7C26-4A3E-9B7A-981338F12961}" v="226" dt="2023-05-07T14:38:37.0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69176" autoAdjust="0"/>
  </p:normalViewPr>
  <p:slideViewPr>
    <p:cSldViewPr snapToGrid="0">
      <p:cViewPr varScale="1">
        <p:scale>
          <a:sx n="51" d="100"/>
          <a:sy n="51" d="100"/>
        </p:scale>
        <p:origin x="1296" y="78"/>
      </p:cViewPr>
      <p:guideLst/>
    </p:cSldViewPr>
  </p:slideViewPr>
  <p:notesTextViewPr>
    <p:cViewPr>
      <p:scale>
        <a:sx n="1" d="1"/>
        <a:sy n="1" d="1"/>
      </p:scale>
      <p:origin x="0" y="-2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77B75-3591-4A0B-B745-C5048765CA8F}" type="datetimeFigureOut">
              <a:t>6/11/2023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9B898A-7336-41CF-8174-87B282F05BAC}" type="slidenum">
              <a:t>‹#›</a:t>
            </a:fld>
            <a:endParaRPr lang="en-GB"/>
          </a:p>
        </p:txBody>
      </p:sp>
    </p:spTree>
    <p:extLst>
      <p:ext uri="{BB962C8B-B14F-4D97-AF65-F5344CB8AC3E}">
        <p14:creationId xmlns:p14="http://schemas.microsoft.com/office/powerpoint/2010/main" val="3798258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any challenges that you encountered and how you overcame those challenges.</a:t>
            </a:r>
          </a:p>
          <a:p>
            <a:r>
              <a:rPr lang="en-US"/>
              <a:t>For example: “I got stuck when I was creating an EC2 instance to host the application. I used the resources that were listed in the instructions to walk myself through the process to create a new EC2, and I was able to complete the task. The links to labs in other courses were very helpful.” </a:t>
            </a:r>
            <a:endParaRPr lang="en-US" dirty="0"/>
          </a:p>
          <a:p>
            <a:endParaRPr lang="en-US" dirty="0"/>
          </a:p>
          <a:p>
            <a:r>
              <a:rPr lang="en-US"/>
              <a:t>Describe any new skills that you learned from this project. </a:t>
            </a:r>
            <a:endParaRPr lang="en-US" dirty="0"/>
          </a:p>
          <a:p>
            <a:r>
              <a:rPr lang="en-US"/>
              <a:t>For example: “I learned how to set up auto scaling correctly so my resources were automatically adjusted and allocated at the lowest possible cost.”</a:t>
            </a:r>
            <a:endParaRPr lang="en-US" dirty="0"/>
          </a:p>
          <a:p>
            <a:endParaRPr lang="en-US" dirty="0"/>
          </a:p>
          <a:p>
            <a:r>
              <a:rPr lang="en-US"/>
              <a:t>Discuss any future, out-of-scope use cases in the next steps.</a:t>
            </a:r>
            <a:endParaRPr lang="en-US" dirty="0"/>
          </a:p>
          <a:p>
            <a:r>
              <a:rPr lang="en-US"/>
              <a:t>For example: “I would like to scale out the web application so that multiple departments can use it.”</a:t>
            </a:r>
            <a:endParaRPr lang="en-US" dirty="0"/>
          </a:p>
          <a:p>
            <a:endParaRPr lang="en-US" dirty="0"/>
          </a:p>
          <a:p>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4C9B898A-7336-41CF-8174-87B282F05BAC}" type="slidenum">
              <a:t>10</a:t>
            </a:fld>
            <a:endParaRPr lang="en-GB"/>
          </a:p>
        </p:txBody>
      </p:sp>
    </p:spTree>
    <p:extLst>
      <p:ext uri="{BB962C8B-B14F-4D97-AF65-F5344CB8AC3E}">
        <p14:creationId xmlns:p14="http://schemas.microsoft.com/office/powerpoint/2010/main" val="2033326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go more in depth about the design considerations and trade-offs that you made.</a:t>
            </a:r>
          </a:p>
        </p:txBody>
      </p:sp>
      <p:sp>
        <p:nvSpPr>
          <p:cNvPr id="4" name="Slide Number Placeholder 3"/>
          <p:cNvSpPr>
            <a:spLocks noGrp="1"/>
          </p:cNvSpPr>
          <p:nvPr>
            <p:ph type="sldNum" sz="quarter" idx="5"/>
          </p:nvPr>
        </p:nvSpPr>
        <p:spPr/>
        <p:txBody>
          <a:bodyPr/>
          <a:lstStyle/>
          <a:p>
            <a:fld id="{4C9B898A-7336-41CF-8174-87B282F05BAC}" type="slidenum">
              <a:t>2</a:t>
            </a:fld>
            <a:endParaRPr lang="en-GB"/>
          </a:p>
        </p:txBody>
      </p:sp>
    </p:spTree>
    <p:extLst>
      <p:ext uri="{BB962C8B-B14F-4D97-AF65-F5344CB8AC3E}">
        <p14:creationId xmlns:p14="http://schemas.microsoft.com/office/powerpoint/2010/main" val="2357839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at a high level what you have built. </a:t>
            </a:r>
          </a:p>
          <a:p>
            <a:r>
              <a:rPr lang="en-US" dirty="0"/>
              <a:t>For example: “I built a web application for a company to host their blog.“</a:t>
            </a:r>
          </a:p>
          <a:p>
            <a:endParaRPr lang="en-US" dirty="0"/>
          </a:p>
          <a:p>
            <a:r>
              <a:rPr lang="en-US" dirty="0"/>
              <a:t>Talk about why you chose certain parts of the solutions and any tradeoffs that you made. Focus on how you designed the solutions and how you applied the AWS Well-Architected Framework as part of the process (AWS Well-Architected Framework: </a:t>
            </a:r>
            <a:r>
              <a:rPr lang="en-US" dirty="0">
                <a:hlinkClick r:id="rId3"/>
              </a:rPr>
              <a:t>https://docs.aws.amazon.com/wellarchitected/latest/framework/welcome.html</a:t>
            </a:r>
            <a:r>
              <a:rPr lang="en-US" dirty="0"/>
              <a:t>). </a:t>
            </a:r>
            <a:endParaRPr lang="en-US" dirty="0">
              <a:cs typeface="Calibri"/>
            </a:endParaRPr>
          </a:p>
          <a:p>
            <a:r>
              <a:rPr lang="en-US" dirty="0"/>
              <a:t>For example: “I configured load balancers and auto scaling to make the application highly available and reliable.”  </a:t>
            </a:r>
          </a:p>
          <a:p>
            <a:endParaRPr lang="en-US" dirty="0"/>
          </a:p>
          <a:p>
            <a:r>
              <a:rPr lang="en-US" dirty="0"/>
              <a:t>Include the use cases that you are addressing. Think about who your users are and how they would want to interact with your solution to solve their problem. </a:t>
            </a:r>
          </a:p>
          <a:p>
            <a:r>
              <a:rPr lang="en-US" dirty="0"/>
              <a:t>For example: “Users can view, upload, edit, and delete blog posts. Administrators can approve blog posts.”</a:t>
            </a:r>
          </a:p>
          <a:p>
            <a:endParaRPr lang="en-US" dirty="0"/>
          </a:p>
          <a:p>
            <a:r>
              <a:rPr lang="en-US" dirty="0"/>
              <a:t>Talk about the use cases that you addressed as part of the minimum viable product (MVP) that you scoped and built.</a:t>
            </a:r>
          </a:p>
          <a:p>
            <a:endParaRPr lang="en-US" dirty="0"/>
          </a:p>
          <a:p>
            <a:r>
              <a:rPr lang="en-US" b="1" dirty="0"/>
              <a:t>Note:</a:t>
            </a:r>
            <a:endParaRPr lang="en-US" dirty="0"/>
          </a:p>
          <a:p>
            <a:pPr marL="171450" indent="-171450">
              <a:buFont typeface="Arial,Sans-Serif"/>
              <a:buChar char="•"/>
            </a:pPr>
            <a:r>
              <a:rPr lang="en-US" dirty="0"/>
              <a:t>An above-bar description is concise and includes the most important benefits. For example: “The solution allows customers to quickly upload, store, and search large catalogs of images and videos in Amazon S3.”</a:t>
            </a:r>
            <a:endParaRPr lang="en-US" dirty="0">
              <a:cs typeface="Calibri"/>
            </a:endParaRPr>
          </a:p>
          <a:p>
            <a:pPr marL="171450" indent="-171450">
              <a:buFont typeface="Arial,Sans-Serif"/>
              <a:buChar char="•"/>
            </a:pPr>
            <a:r>
              <a:rPr lang="en-US" dirty="0"/>
              <a:t>A below-bar description is too detailed or not specific. For example: “Our solution analyzes media files.”</a:t>
            </a:r>
            <a:endParaRPr lang="en-GB" dirty="0"/>
          </a:p>
        </p:txBody>
      </p:sp>
      <p:sp>
        <p:nvSpPr>
          <p:cNvPr id="4" name="Slide Number Placeholder 3"/>
          <p:cNvSpPr>
            <a:spLocks noGrp="1"/>
          </p:cNvSpPr>
          <p:nvPr>
            <p:ph type="sldNum" sz="quarter" idx="5"/>
          </p:nvPr>
        </p:nvSpPr>
        <p:spPr/>
        <p:txBody>
          <a:bodyPr/>
          <a:lstStyle/>
          <a:p>
            <a:fld id="{4C9B898A-7336-41CF-8174-87B282F05BAC}" type="slidenum">
              <a:t>3</a:t>
            </a:fld>
            <a:endParaRPr lang="en-GB"/>
          </a:p>
        </p:txBody>
      </p:sp>
    </p:spTree>
    <p:extLst>
      <p:ext uri="{BB962C8B-B14F-4D97-AF65-F5344CB8AC3E}">
        <p14:creationId xmlns:p14="http://schemas.microsoft.com/office/powerpoint/2010/main" val="4002670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B898A-7336-41CF-8174-87B282F05BAC}" type="slidenum">
              <a:t>4</a:t>
            </a:fld>
            <a:endParaRPr lang="en-GB"/>
          </a:p>
        </p:txBody>
      </p:sp>
    </p:spTree>
    <p:extLst>
      <p:ext uri="{BB962C8B-B14F-4D97-AF65-F5344CB8AC3E}">
        <p14:creationId xmlns:p14="http://schemas.microsoft.com/office/powerpoint/2010/main" val="1798556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9B898A-7336-41CF-8174-87B282F05BAC}" type="slidenum">
              <a:t>5</a:t>
            </a:fld>
            <a:endParaRPr lang="en-GB"/>
          </a:p>
        </p:txBody>
      </p:sp>
    </p:spTree>
    <p:extLst>
      <p:ext uri="{BB962C8B-B14F-4D97-AF65-F5344CB8AC3E}">
        <p14:creationId xmlns:p14="http://schemas.microsoft.com/office/powerpoint/2010/main" val="3086396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demo, guide the audience through the two to three most important benefits of the solution and how it addresses the requirements.</a:t>
            </a:r>
          </a:p>
          <a:p>
            <a:r>
              <a:rPr lang="en-US" dirty="0"/>
              <a:t>Your demo materials can be screen captures, recordings, or to show AWS console.   </a:t>
            </a:r>
            <a:endParaRPr lang="en-US" dirty="0">
              <a:cs typeface="Calibri"/>
            </a:endParaRPr>
          </a:p>
        </p:txBody>
      </p:sp>
      <p:sp>
        <p:nvSpPr>
          <p:cNvPr id="4" name="Slide Number Placeholder 3"/>
          <p:cNvSpPr>
            <a:spLocks noGrp="1"/>
          </p:cNvSpPr>
          <p:nvPr>
            <p:ph type="sldNum" sz="quarter" idx="5"/>
          </p:nvPr>
        </p:nvSpPr>
        <p:spPr/>
        <p:txBody>
          <a:bodyPr/>
          <a:lstStyle/>
          <a:p>
            <a:fld id="{4C9B898A-7336-41CF-8174-87B282F05BAC}" type="slidenum">
              <a:t>6</a:t>
            </a:fld>
            <a:endParaRPr lang="en-GB"/>
          </a:p>
        </p:txBody>
      </p:sp>
    </p:spTree>
    <p:extLst>
      <p:ext uri="{BB962C8B-B14F-4D97-AF65-F5344CB8AC3E}">
        <p14:creationId xmlns:p14="http://schemas.microsoft.com/office/powerpoint/2010/main" val="240786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any challenges that you encountered and how you overcame those challenges.</a:t>
            </a:r>
          </a:p>
          <a:p>
            <a:r>
              <a:rPr lang="en-US"/>
              <a:t>For example: “I got stuck when I was creating an EC2 instance to host the application. I used the resources that were listed in the instructions to walk myself through the process to create a new EC2, and I was able to complete the task. The links to labs in other courses were very helpful.” </a:t>
            </a:r>
            <a:endParaRPr lang="en-US" dirty="0"/>
          </a:p>
          <a:p>
            <a:endParaRPr lang="en-US" dirty="0"/>
          </a:p>
          <a:p>
            <a:r>
              <a:rPr lang="en-US"/>
              <a:t>Describe any new skills that you learned from this project. </a:t>
            </a:r>
            <a:endParaRPr lang="en-US" dirty="0"/>
          </a:p>
          <a:p>
            <a:r>
              <a:rPr lang="en-US"/>
              <a:t>For example: “I learned how to set up auto scaling correctly so my resources were automatically adjusted and allocated at the lowest possible cost.”</a:t>
            </a:r>
            <a:endParaRPr lang="en-US" dirty="0"/>
          </a:p>
          <a:p>
            <a:endParaRPr lang="en-US" dirty="0"/>
          </a:p>
          <a:p>
            <a:r>
              <a:rPr lang="en-US"/>
              <a:t>Discuss any future, out-of-scope use cases in the next steps.</a:t>
            </a:r>
            <a:endParaRPr lang="en-US" dirty="0"/>
          </a:p>
          <a:p>
            <a:r>
              <a:rPr lang="en-US"/>
              <a:t>For example: “I would like to scale out the web application so that multiple departments can use it.”</a:t>
            </a:r>
            <a:endParaRPr lang="en-US" dirty="0"/>
          </a:p>
          <a:p>
            <a:endParaRPr lang="en-US" dirty="0"/>
          </a:p>
          <a:p>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4C9B898A-7336-41CF-8174-87B282F05BAC}" type="slidenum">
              <a:t>7</a:t>
            </a:fld>
            <a:endParaRPr lang="en-GB"/>
          </a:p>
        </p:txBody>
      </p:sp>
    </p:spTree>
    <p:extLst>
      <p:ext uri="{BB962C8B-B14F-4D97-AF65-F5344CB8AC3E}">
        <p14:creationId xmlns:p14="http://schemas.microsoft.com/office/powerpoint/2010/main" val="4205273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any challenges that you encountered and how you overcame those challenges.</a:t>
            </a:r>
          </a:p>
          <a:p>
            <a:r>
              <a:rPr lang="en-US"/>
              <a:t>For example: “I got stuck when I was creating an EC2 instance to host the application. I used the resources that were listed in the instructions to walk myself through the process to create a new EC2, and I was able to complete the task. The links to labs in other courses were very helpful.” </a:t>
            </a:r>
            <a:endParaRPr lang="en-US" dirty="0"/>
          </a:p>
          <a:p>
            <a:endParaRPr lang="en-US" dirty="0"/>
          </a:p>
          <a:p>
            <a:r>
              <a:rPr lang="en-US"/>
              <a:t>Describe any new skills that you learned from this project. </a:t>
            </a:r>
            <a:endParaRPr lang="en-US" dirty="0"/>
          </a:p>
          <a:p>
            <a:r>
              <a:rPr lang="en-US"/>
              <a:t>For example: “I learned how to set up auto scaling correctly so my resources were automatically adjusted and allocated at the lowest possible cost.”</a:t>
            </a:r>
            <a:endParaRPr lang="en-US" dirty="0"/>
          </a:p>
          <a:p>
            <a:endParaRPr lang="en-US" dirty="0"/>
          </a:p>
          <a:p>
            <a:r>
              <a:rPr lang="en-US"/>
              <a:t>Discuss any future, out-of-scope use cases in the next steps.</a:t>
            </a:r>
            <a:endParaRPr lang="en-US" dirty="0"/>
          </a:p>
          <a:p>
            <a:r>
              <a:rPr lang="en-US"/>
              <a:t>For example: “I would like to scale out the web application so that multiple departments can use it.”</a:t>
            </a:r>
            <a:endParaRPr lang="en-US" dirty="0"/>
          </a:p>
          <a:p>
            <a:endParaRPr lang="en-US" dirty="0"/>
          </a:p>
          <a:p>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4C9B898A-7336-41CF-8174-87B282F05BAC}" type="slidenum">
              <a:t>8</a:t>
            </a:fld>
            <a:endParaRPr lang="en-GB"/>
          </a:p>
        </p:txBody>
      </p:sp>
    </p:spTree>
    <p:extLst>
      <p:ext uri="{BB962C8B-B14F-4D97-AF65-F5344CB8AC3E}">
        <p14:creationId xmlns:p14="http://schemas.microsoft.com/office/powerpoint/2010/main" val="909836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any challenges that you encountered and how you overcame those challenges.</a:t>
            </a:r>
          </a:p>
          <a:p>
            <a:r>
              <a:rPr lang="en-US" dirty="0"/>
              <a:t>For example: “I got stuck when I was creating an EC2 instance to host the application. I used the resources that were listed in the instructions to walk myself through the process to create a new EC2, and I was able to complete the task. The links to labs in other courses were very helpful.” </a:t>
            </a:r>
          </a:p>
          <a:p>
            <a:endParaRPr lang="en-US" dirty="0"/>
          </a:p>
          <a:p>
            <a:r>
              <a:rPr lang="en-US" dirty="0"/>
              <a:t>Describe any new skills that you learned from this project. </a:t>
            </a:r>
          </a:p>
          <a:p>
            <a:r>
              <a:rPr lang="en-US" dirty="0"/>
              <a:t>For example: “I learned how to set up auto scaling correctly so my resources were automatically adjusted and allocated at the lowest possible cost.”</a:t>
            </a:r>
          </a:p>
          <a:p>
            <a:endParaRPr lang="en-US" dirty="0"/>
          </a:p>
          <a:p>
            <a:r>
              <a:rPr lang="en-US" dirty="0"/>
              <a:t>Discuss any future, out-of-scope use cases in the next steps.</a:t>
            </a:r>
          </a:p>
          <a:p>
            <a:r>
              <a:rPr lang="en-US" dirty="0"/>
              <a:t>For example: “I would like to scale out the web application so that multiple departments can use it.”</a:t>
            </a:r>
          </a:p>
          <a:p>
            <a:endParaRPr lang="en-US" dirty="0"/>
          </a:p>
          <a:p>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4C9B898A-7336-41CF-8174-87B282F05BAC}" type="slidenum">
              <a:t>9</a:t>
            </a:fld>
            <a:endParaRPr lang="en-GB"/>
          </a:p>
        </p:txBody>
      </p:sp>
    </p:spTree>
    <p:extLst>
      <p:ext uri="{BB962C8B-B14F-4D97-AF65-F5344CB8AC3E}">
        <p14:creationId xmlns:p14="http://schemas.microsoft.com/office/powerpoint/2010/main" val="1619170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11/06/2023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11/06/2023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11/06/2023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1"/>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11" name="Google Shape;11;p21"/>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16" name="Google Shape;16;p2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23"/>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19" name="Google Shape;19;p2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4"/>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endParaRPr/>
          </a:p>
        </p:txBody>
      </p:sp>
      <p:sp>
        <p:nvSpPr>
          <p:cNvPr id="23" name="Google Shape;23;p24"/>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endParaRPr/>
          </a:p>
        </p:txBody>
      </p:sp>
      <p:sp>
        <p:nvSpPr>
          <p:cNvPr id="24" name="Google Shape;24;p2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30" name="Google Shape;30;p26"/>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endParaRPr/>
          </a:p>
        </p:txBody>
      </p:sp>
      <p:sp>
        <p:nvSpPr>
          <p:cNvPr id="31" name="Google Shape;31;p2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27"/>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34" name="Google Shape;34;p2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28"/>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7" name="Google Shape;37;p28"/>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38" name="Google Shape;38;p28"/>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28"/>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40" name="Google Shape;40;p2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11/06/2023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29"/>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anchor="ctr" anchorCtr="0">
            <a:noAutofit/>
          </a:bodyPr>
          <a:lstStyle>
            <a:lvl1pPr marL="609585" lvl="0" indent="-304792" algn="l">
              <a:lnSpc>
                <a:spcPct val="100000"/>
              </a:lnSpc>
              <a:spcBef>
                <a:spcPts val="0"/>
              </a:spcBef>
              <a:spcAft>
                <a:spcPts val="0"/>
              </a:spcAft>
              <a:buSzPts val="1800"/>
              <a:buNone/>
              <a:defRPr/>
            </a:lvl1pPr>
          </a:lstStyle>
          <a:p>
            <a:endParaRPr/>
          </a:p>
        </p:txBody>
      </p:sp>
      <p:sp>
        <p:nvSpPr>
          <p:cNvPr id="43" name="Google Shape;43;p2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30"/>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46" name="Google Shape;46;p30"/>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2133"/>
              </a:spcBef>
              <a:spcAft>
                <a:spcPts val="0"/>
              </a:spcAft>
              <a:buSzPts val="1400"/>
              <a:buChar char="○"/>
              <a:defRPr/>
            </a:lvl2pPr>
            <a:lvl3pPr marL="1828754" lvl="2" indent="-423323" algn="ctr">
              <a:lnSpc>
                <a:spcPct val="115000"/>
              </a:lnSpc>
              <a:spcBef>
                <a:spcPts val="2133"/>
              </a:spcBef>
              <a:spcAft>
                <a:spcPts val="0"/>
              </a:spcAft>
              <a:buSzPts val="1400"/>
              <a:buChar char="■"/>
              <a:defRPr/>
            </a:lvl3pPr>
            <a:lvl4pPr marL="2438339" lvl="3" indent="-423323" algn="ctr">
              <a:lnSpc>
                <a:spcPct val="115000"/>
              </a:lnSpc>
              <a:spcBef>
                <a:spcPts val="2133"/>
              </a:spcBef>
              <a:spcAft>
                <a:spcPts val="0"/>
              </a:spcAft>
              <a:buSzPts val="1400"/>
              <a:buChar char="●"/>
              <a:defRPr/>
            </a:lvl4pPr>
            <a:lvl5pPr marL="3047924" lvl="4" indent="-423323" algn="ctr">
              <a:lnSpc>
                <a:spcPct val="115000"/>
              </a:lnSpc>
              <a:spcBef>
                <a:spcPts val="2133"/>
              </a:spcBef>
              <a:spcAft>
                <a:spcPts val="0"/>
              </a:spcAft>
              <a:buSzPts val="1400"/>
              <a:buChar char="○"/>
              <a:defRPr/>
            </a:lvl5pPr>
            <a:lvl6pPr marL="3657509" lvl="5" indent="-423323" algn="ctr">
              <a:lnSpc>
                <a:spcPct val="115000"/>
              </a:lnSpc>
              <a:spcBef>
                <a:spcPts val="2133"/>
              </a:spcBef>
              <a:spcAft>
                <a:spcPts val="0"/>
              </a:spcAft>
              <a:buSzPts val="1400"/>
              <a:buChar char="■"/>
              <a:defRPr/>
            </a:lvl6pPr>
            <a:lvl7pPr marL="4267093" lvl="6" indent="-423323" algn="ctr">
              <a:lnSpc>
                <a:spcPct val="115000"/>
              </a:lnSpc>
              <a:spcBef>
                <a:spcPts val="2133"/>
              </a:spcBef>
              <a:spcAft>
                <a:spcPts val="0"/>
              </a:spcAft>
              <a:buSzPts val="1400"/>
              <a:buChar char="●"/>
              <a:defRPr/>
            </a:lvl7pPr>
            <a:lvl8pPr marL="4876678" lvl="7" indent="-423323" algn="ctr">
              <a:lnSpc>
                <a:spcPct val="115000"/>
              </a:lnSpc>
              <a:spcBef>
                <a:spcPts val="2133"/>
              </a:spcBef>
              <a:spcAft>
                <a:spcPts val="0"/>
              </a:spcAft>
              <a:buSzPts val="1400"/>
              <a:buChar char="○"/>
              <a:defRPr/>
            </a:lvl8pPr>
            <a:lvl9pPr marL="5486263" lvl="8" indent="-423323" algn="ctr">
              <a:lnSpc>
                <a:spcPct val="115000"/>
              </a:lnSpc>
              <a:spcBef>
                <a:spcPts val="2133"/>
              </a:spcBef>
              <a:spcAft>
                <a:spcPts val="2133"/>
              </a:spcAft>
              <a:buSzPts val="1400"/>
              <a:buChar char="■"/>
              <a:defRPr/>
            </a:lvl9pPr>
          </a:lstStyle>
          <a:p>
            <a:endParaRPr/>
          </a:p>
        </p:txBody>
      </p:sp>
      <p:sp>
        <p:nvSpPr>
          <p:cNvPr id="47" name="Google Shape;47;p3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11/06/2023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11/06/2023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11/06/2023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11/06/2023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11/06/2023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11/06/2023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11/06/2023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11/06/2023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0"/>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docs.aws.amazon.com/whitepapers/latest/web-application-hosting-best-practices/an-aws-cloud-architecture-for-web-hosting.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alb-group12-1087131232.us-east-1.elb.amazonaws.com/student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
          <p:cNvSpPr txBox="1"/>
          <p:nvPr/>
        </p:nvSpPr>
        <p:spPr>
          <a:xfrm>
            <a:off x="5766733" y="2643467"/>
            <a:ext cx="5785600" cy="630400"/>
          </a:xfrm>
          <a:prstGeom prst="rect">
            <a:avLst/>
          </a:prstGeom>
          <a:noFill/>
          <a:ln>
            <a:noFill/>
          </a:ln>
        </p:spPr>
        <p:txBody>
          <a:bodyPr spcFirstLastPara="1" wrap="square" lIns="121900" tIns="121900" rIns="121900" bIns="121900" anchor="t" anchorCtr="0">
            <a:noAutofit/>
          </a:bodyPr>
          <a:lstStyle/>
          <a:p>
            <a:pPr>
              <a:buSzPts val="1700"/>
            </a:pPr>
            <a:r>
              <a:rPr lang="en" sz="2267" b="1" dirty="0">
                <a:latin typeface="Nunito"/>
                <a:ea typeface="Nunito"/>
                <a:cs typeface="Nunito"/>
                <a:sym typeface="Nunito"/>
              </a:rPr>
              <a:t>IT </a:t>
            </a:r>
            <a:r>
              <a:rPr lang="bs-Latn-BA" sz="2267" b="1" dirty="0">
                <a:latin typeface="Nunito"/>
                <a:ea typeface="Nunito"/>
                <a:cs typeface="Nunito"/>
                <a:sym typeface="Nunito"/>
              </a:rPr>
              <a:t>334</a:t>
            </a:r>
            <a:r>
              <a:rPr lang="en" sz="2267" b="1" dirty="0">
                <a:latin typeface="Nunito"/>
                <a:ea typeface="Nunito"/>
                <a:cs typeface="Nunito"/>
                <a:sym typeface="Nunito"/>
              </a:rPr>
              <a:t> – DevOps Engineering on AWS Cloud</a:t>
            </a:r>
            <a:endParaRPr sz="2267" b="1" dirty="0">
              <a:latin typeface="Nunito"/>
              <a:ea typeface="Nunito"/>
              <a:cs typeface="Nunito"/>
              <a:sym typeface="Nunito"/>
            </a:endParaRPr>
          </a:p>
        </p:txBody>
      </p:sp>
      <p:sp>
        <p:nvSpPr>
          <p:cNvPr id="55" name="Google Shape;55;p1"/>
          <p:cNvSpPr txBox="1"/>
          <p:nvPr/>
        </p:nvSpPr>
        <p:spPr>
          <a:xfrm>
            <a:off x="5766733" y="3354667"/>
            <a:ext cx="5785600" cy="630400"/>
          </a:xfrm>
          <a:prstGeom prst="rect">
            <a:avLst/>
          </a:prstGeom>
          <a:noFill/>
          <a:ln>
            <a:noFill/>
          </a:ln>
        </p:spPr>
        <p:txBody>
          <a:bodyPr spcFirstLastPara="1" wrap="square" lIns="121900" tIns="121900" rIns="121900" bIns="121900" anchor="t" anchorCtr="0">
            <a:noAutofit/>
          </a:bodyPr>
          <a:lstStyle/>
          <a:p>
            <a:r>
              <a:rPr lang="bs-Latn-BA" sz="2900" dirty="0">
                <a:latin typeface="Nunito Black"/>
                <a:sym typeface="Nunito Black"/>
              </a:rPr>
              <a:t>Project – Building a </a:t>
            </a:r>
            <a:r>
              <a:rPr lang="bs-Latn-BA" sz="2900" dirty="0" err="1">
                <a:latin typeface="Nunito Black"/>
                <a:sym typeface="Nunito Black"/>
              </a:rPr>
              <a:t>Highly</a:t>
            </a:r>
            <a:r>
              <a:rPr lang="bs-Latn-BA" sz="2900" dirty="0">
                <a:latin typeface="Nunito Black"/>
                <a:sym typeface="Nunito Black"/>
              </a:rPr>
              <a:t> </a:t>
            </a:r>
            <a:r>
              <a:rPr lang="bs-Latn-BA" sz="2900" dirty="0" err="1">
                <a:latin typeface="Nunito Black"/>
                <a:sym typeface="Nunito Black"/>
              </a:rPr>
              <a:t>Available</a:t>
            </a:r>
            <a:r>
              <a:rPr lang="bs-Latn-BA" sz="2900" dirty="0">
                <a:latin typeface="Nunito Black"/>
                <a:sym typeface="Nunito Black"/>
              </a:rPr>
              <a:t>, </a:t>
            </a:r>
            <a:r>
              <a:rPr lang="bs-Latn-BA" sz="2900" dirty="0" err="1">
                <a:latin typeface="Nunito Black"/>
                <a:sym typeface="Nunito Black"/>
              </a:rPr>
              <a:t>Scalable</a:t>
            </a:r>
            <a:r>
              <a:rPr lang="bs-Latn-BA" sz="2900" dirty="0">
                <a:latin typeface="Nunito Black"/>
                <a:sym typeface="Nunito Black"/>
              </a:rPr>
              <a:t> Web </a:t>
            </a:r>
            <a:r>
              <a:rPr lang="bs-Latn-BA" sz="2900" dirty="0" err="1">
                <a:latin typeface="Nunito Black"/>
                <a:sym typeface="Nunito Black"/>
              </a:rPr>
              <a:t>Application</a:t>
            </a:r>
            <a:r>
              <a:rPr lang="bs-Latn-BA" sz="2900" dirty="0">
                <a:latin typeface="Nunito Black"/>
                <a:sym typeface="Nunito Black"/>
              </a:rPr>
              <a:t/>
            </a:r>
            <a:br>
              <a:rPr lang="bs-Latn-BA" sz="2900" dirty="0">
                <a:latin typeface="Nunito Black"/>
                <a:sym typeface="Nunito Black"/>
              </a:rPr>
            </a:br>
            <a:endParaRPr lang="bs-Latn-BA" sz="2900" dirty="0">
              <a:latin typeface="Nunito Black"/>
            </a:endParaRPr>
          </a:p>
        </p:txBody>
      </p:sp>
      <p:sp>
        <p:nvSpPr>
          <p:cNvPr id="56" name="Google Shape;56;p1"/>
          <p:cNvSpPr txBox="1"/>
          <p:nvPr/>
        </p:nvSpPr>
        <p:spPr>
          <a:xfrm>
            <a:off x="774953" y="5588612"/>
            <a:ext cx="2408145" cy="1218465"/>
          </a:xfrm>
          <a:prstGeom prst="rect">
            <a:avLst/>
          </a:prstGeom>
          <a:noFill/>
          <a:ln>
            <a:noFill/>
          </a:ln>
        </p:spPr>
        <p:txBody>
          <a:bodyPr spcFirstLastPara="1" wrap="square" lIns="121900" tIns="121900" rIns="121900" bIns="121900" anchor="t" anchorCtr="0">
            <a:noAutofit/>
          </a:bodyPr>
          <a:lstStyle/>
          <a:p>
            <a:pPr>
              <a:buSzPts val="1200"/>
            </a:pPr>
            <a:r>
              <a:rPr lang="en-US" sz="1600" b="1" dirty="0">
                <a:latin typeface="Nunito"/>
                <a:ea typeface="Nunito"/>
                <a:cs typeface="Nunito"/>
              </a:rPr>
              <a:t>Group X:</a:t>
            </a:r>
            <a:br>
              <a:rPr lang="en-US" sz="1600" b="1" dirty="0">
                <a:latin typeface="Nunito"/>
                <a:ea typeface="Nunito"/>
                <a:cs typeface="Nunito"/>
              </a:rPr>
            </a:br>
            <a:r>
              <a:rPr lang="bs-Latn-BA" sz="1600" dirty="0" smtClean="0">
                <a:latin typeface="Nunito"/>
                <a:ea typeface="Nunito"/>
                <a:cs typeface="Nunito"/>
              </a:rPr>
              <a:t>Ejub Šabić</a:t>
            </a:r>
          </a:p>
          <a:p>
            <a:pPr>
              <a:buSzPts val="1200"/>
            </a:pPr>
            <a:r>
              <a:rPr lang="bs-Latn-BA" sz="1600" dirty="0" smtClean="0">
                <a:latin typeface="Nunito"/>
                <a:ea typeface="Nunito"/>
                <a:cs typeface="Nunito"/>
              </a:rPr>
              <a:t>Kerim Ahmedspahić</a:t>
            </a:r>
            <a:r>
              <a:rPr lang="en-US" sz="1600" dirty="0">
                <a:latin typeface="Nunito"/>
                <a:ea typeface="Nunito"/>
                <a:cs typeface="Nunito"/>
              </a:rPr>
              <a:t/>
            </a:r>
            <a:br>
              <a:rPr lang="en-US" sz="1600" dirty="0">
                <a:latin typeface="Nunito"/>
                <a:ea typeface="Nunito"/>
                <a:cs typeface="Nunito"/>
              </a:rPr>
            </a:br>
            <a:r>
              <a:rPr lang="bs-Latn-BA" sz="1600" dirty="0" smtClean="0">
                <a:latin typeface="Nunito"/>
                <a:ea typeface="Nunito"/>
                <a:cs typeface="Nunito"/>
              </a:rPr>
              <a:t>Amar Fazlić</a:t>
            </a:r>
            <a:endParaRPr lang="en-US" dirty="0"/>
          </a:p>
        </p:txBody>
      </p:sp>
      <p:sp>
        <p:nvSpPr>
          <p:cNvPr id="2" name="Google Shape;56;p1">
            <a:extLst>
              <a:ext uri="{FF2B5EF4-FFF2-40B4-BE49-F238E27FC236}">
                <a16:creationId xmlns:a16="http://schemas.microsoft.com/office/drawing/2014/main" id="{BABB3A38-A9A8-FCB1-46E2-770B258857C4}"/>
              </a:ext>
            </a:extLst>
          </p:cNvPr>
          <p:cNvSpPr txBox="1"/>
          <p:nvPr/>
        </p:nvSpPr>
        <p:spPr>
          <a:xfrm>
            <a:off x="2475863" y="5837090"/>
            <a:ext cx="2308754" cy="994834"/>
          </a:xfrm>
          <a:prstGeom prst="rect">
            <a:avLst/>
          </a:prstGeom>
          <a:noFill/>
          <a:ln>
            <a:noFill/>
          </a:ln>
        </p:spPr>
        <p:txBody>
          <a:bodyPr spcFirstLastPara="1" wrap="square" lIns="121900" tIns="121900" rIns="121900" bIns="121900" anchor="t" anchorCtr="0">
            <a:noAutofit/>
          </a:bodyPr>
          <a:lstStyle/>
          <a:p>
            <a:endParaRPr lang="en-US" sz="1600" b="1" dirty="0">
              <a:latin typeface="Nunito"/>
            </a:endParaRPr>
          </a:p>
        </p:txBody>
      </p:sp>
      <p:sp>
        <p:nvSpPr>
          <p:cNvPr id="3" name="Google Shape;56;p1">
            <a:extLst>
              <a:ext uri="{FF2B5EF4-FFF2-40B4-BE49-F238E27FC236}">
                <a16:creationId xmlns:a16="http://schemas.microsoft.com/office/drawing/2014/main" id="{7D7662F5-7A32-C07E-9AD8-92C6BA2D0C39}"/>
              </a:ext>
            </a:extLst>
          </p:cNvPr>
          <p:cNvSpPr txBox="1"/>
          <p:nvPr/>
        </p:nvSpPr>
        <p:spPr>
          <a:xfrm>
            <a:off x="5465885" y="5861938"/>
            <a:ext cx="2308754" cy="994834"/>
          </a:xfrm>
          <a:prstGeom prst="rect">
            <a:avLst/>
          </a:prstGeom>
          <a:noFill/>
          <a:ln>
            <a:noFill/>
          </a:ln>
        </p:spPr>
        <p:txBody>
          <a:bodyPr spcFirstLastPara="1" wrap="square" lIns="121900" tIns="121900" rIns="121900" bIns="121900" anchor="t" anchorCtr="0">
            <a:noAutofit/>
          </a:bodyPr>
          <a:lstStyle/>
          <a:p>
            <a:r>
              <a:rPr lang="en-US" sz="1600" b="1" dirty="0" smtClean="0">
                <a:latin typeface="Nunito"/>
              </a:rPr>
              <a:t>Date</a:t>
            </a:r>
            <a:r>
              <a:rPr lang="bs-Latn-BA" sz="1600" b="1" dirty="0" smtClean="0">
                <a:latin typeface="Nunito"/>
              </a:rPr>
              <a:t>: </a:t>
            </a:r>
            <a:endParaRPr lang="bs-Latn-BA" sz="1600" dirty="0" smtClean="0">
              <a:latin typeface="Nunito"/>
            </a:endParaRPr>
          </a:p>
          <a:p>
            <a:r>
              <a:rPr lang="bs-Latn-BA" sz="1600" dirty="0" smtClean="0">
                <a:latin typeface="Nunito"/>
              </a:rPr>
              <a:t>11. June 2023</a:t>
            </a:r>
            <a:endParaRPr lang="en-US" sz="1600" dirty="0">
              <a:latin typeface="Nunito"/>
            </a:endParaRPr>
          </a:p>
        </p:txBody>
      </p:sp>
      <p:sp>
        <p:nvSpPr>
          <p:cNvPr id="4" name="Google Shape;56;p1">
            <a:extLst>
              <a:ext uri="{FF2B5EF4-FFF2-40B4-BE49-F238E27FC236}">
                <a16:creationId xmlns:a16="http://schemas.microsoft.com/office/drawing/2014/main" id="{55B5D172-7E2F-65C4-48AB-7DF2CC3D88DF}"/>
              </a:ext>
            </a:extLst>
          </p:cNvPr>
          <p:cNvSpPr txBox="1"/>
          <p:nvPr/>
        </p:nvSpPr>
        <p:spPr>
          <a:xfrm>
            <a:off x="2757471" y="6118698"/>
            <a:ext cx="2308754" cy="994834"/>
          </a:xfrm>
          <a:prstGeom prst="rect">
            <a:avLst/>
          </a:prstGeom>
          <a:noFill/>
          <a:ln>
            <a:noFill/>
          </a:ln>
        </p:spPr>
        <p:txBody>
          <a:bodyPr spcFirstLastPara="1" wrap="square" lIns="121900" tIns="121900" rIns="121900" bIns="121900" anchor="t" anchorCtr="0">
            <a:noAutofit/>
          </a:bodyPr>
          <a:lstStyle/>
          <a:p>
            <a:endParaRPr lang="en-US" sz="1600" b="1" dirty="0">
              <a:latin typeface="Nunito"/>
            </a:endParaRPr>
          </a:p>
        </p:txBody>
      </p:sp>
      <p:sp>
        <p:nvSpPr>
          <p:cNvPr id="5" name="Google Shape;56;p1">
            <a:extLst>
              <a:ext uri="{FF2B5EF4-FFF2-40B4-BE49-F238E27FC236}">
                <a16:creationId xmlns:a16="http://schemas.microsoft.com/office/drawing/2014/main" id="{726C2C00-CF77-6181-28BB-FB9D57C98422}"/>
              </a:ext>
            </a:extLst>
          </p:cNvPr>
          <p:cNvSpPr txBox="1"/>
          <p:nvPr/>
        </p:nvSpPr>
        <p:spPr>
          <a:xfrm>
            <a:off x="8886602" y="5729416"/>
            <a:ext cx="2308754" cy="994834"/>
          </a:xfrm>
          <a:prstGeom prst="rect">
            <a:avLst/>
          </a:prstGeom>
          <a:noFill/>
          <a:ln>
            <a:noFill/>
          </a:ln>
        </p:spPr>
        <p:txBody>
          <a:bodyPr spcFirstLastPara="1" wrap="square" lIns="121900" tIns="121900" rIns="121900" bIns="121900" anchor="t" anchorCtr="0">
            <a:noAutofit/>
          </a:bodyPr>
          <a:lstStyle/>
          <a:p>
            <a:r>
              <a:rPr lang="en-US" sz="1600" b="1" dirty="0">
                <a:latin typeface="Nunito"/>
              </a:rPr>
              <a:t>Teacher:</a:t>
            </a:r>
            <a:br>
              <a:rPr lang="en-US" sz="1600" b="1" dirty="0">
                <a:latin typeface="Nunito"/>
              </a:rPr>
            </a:br>
            <a:r>
              <a:rPr lang="en-US" sz="1600" dirty="0">
                <a:latin typeface="Nunito"/>
              </a:rPr>
              <a:t>Dzenana </a:t>
            </a:r>
            <a:r>
              <a:rPr lang="en-US" sz="1600" err="1">
                <a:latin typeface="Nunito"/>
              </a:rPr>
              <a:t>Dzevlan</a:t>
            </a:r>
            <a:endParaRPr lang="en-US" err="1"/>
          </a:p>
        </p:txBody>
      </p:sp>
    </p:spTree>
    <p:extLst>
      <p:ext uri="{BB962C8B-B14F-4D97-AF65-F5344CB8AC3E}">
        <p14:creationId xmlns:p14="http://schemas.microsoft.com/office/powerpoint/2010/main" val="1723192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FD77-EA61-B3EE-786E-E73F1A11BCFD}"/>
              </a:ext>
            </a:extLst>
          </p:cNvPr>
          <p:cNvSpPr>
            <a:spLocks noGrp="1"/>
          </p:cNvSpPr>
          <p:nvPr>
            <p:ph type="title"/>
          </p:nvPr>
        </p:nvSpPr>
        <p:spPr>
          <a:xfrm>
            <a:off x="415600" y="460845"/>
            <a:ext cx="11360800" cy="763600"/>
          </a:xfrm>
        </p:spPr>
        <p:txBody>
          <a:bodyPr/>
          <a:lstStyle/>
          <a:p>
            <a:r>
              <a:rPr lang="bs-Latn-BA" sz="3600" b="1" dirty="0" smtClean="0">
                <a:solidFill>
                  <a:srgbClr val="002060"/>
                </a:solidFill>
              </a:rPr>
              <a:t>Demo</a:t>
            </a:r>
            <a:endParaRPr lang="en-US" sz="3600" b="1" dirty="0">
              <a:solidFill>
                <a:srgbClr val="002060"/>
              </a:solidFill>
            </a:endParaRPr>
          </a:p>
        </p:txBody>
      </p:sp>
      <p:cxnSp>
        <p:nvCxnSpPr>
          <p:cNvPr id="4" name="Straight Arrow Connector 3">
            <a:extLst>
              <a:ext uri="{FF2B5EF4-FFF2-40B4-BE49-F238E27FC236}">
                <a16:creationId xmlns:a16="http://schemas.microsoft.com/office/drawing/2014/main" id="{3F32560A-AB4A-AD23-A5FA-1BFF83D6285F}"/>
              </a:ext>
            </a:extLst>
          </p:cNvPr>
          <p:cNvCxnSpPr/>
          <p:nvPr/>
        </p:nvCxnSpPr>
        <p:spPr>
          <a:xfrm flipV="1">
            <a:off x="-1657" y="1360006"/>
            <a:ext cx="12195314" cy="21533"/>
          </a:xfrm>
          <a:prstGeom prst="straightConnector1">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7" name="DevOps 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6425" y="1517100"/>
            <a:ext cx="10919150" cy="5340900"/>
          </a:xfrm>
          <a:prstGeom prst="rect">
            <a:avLst/>
          </a:prstGeom>
        </p:spPr>
      </p:pic>
    </p:spTree>
    <p:extLst>
      <p:ext uri="{BB962C8B-B14F-4D97-AF65-F5344CB8AC3E}">
        <p14:creationId xmlns:p14="http://schemas.microsoft.com/office/powerpoint/2010/main" val="38634643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sp>
        <p:nvSpPr>
          <p:cNvPr id="176" name="Google Shape;176;p19"/>
          <p:cNvSpPr txBox="1">
            <a:spLocks noGrp="1"/>
          </p:cNvSpPr>
          <p:nvPr>
            <p:ph type="title"/>
          </p:nvPr>
        </p:nvSpPr>
        <p:spPr>
          <a:xfrm>
            <a:off x="350348" y="3042478"/>
            <a:ext cx="11360800" cy="763600"/>
          </a:xfrm>
          <a:prstGeom prst="rect">
            <a:avLst/>
          </a:prstGeom>
          <a:noFill/>
          <a:ln>
            <a:noFill/>
          </a:ln>
        </p:spPr>
        <p:txBody>
          <a:bodyPr spcFirstLastPara="1" wrap="square" lIns="121900" tIns="121900" rIns="121900" bIns="121900" anchor="t" anchorCtr="0">
            <a:noAutofit/>
          </a:bodyPr>
          <a:lstStyle/>
          <a:p>
            <a:r>
              <a:rPr lang="en" sz="3600" dirty="0">
                <a:solidFill>
                  <a:schemeClr val="tx1">
                    <a:lumMod val="95000"/>
                    <a:lumOff val="5000"/>
                  </a:schemeClr>
                </a:solidFill>
                <a:latin typeface="Nunito"/>
                <a:ea typeface="Nunito"/>
                <a:cs typeface="Nunito"/>
                <a:sym typeface="Nunito"/>
              </a:rPr>
              <a:t>Questions?</a:t>
            </a:r>
            <a:endParaRPr lang="en-US" sz="3600">
              <a:solidFill>
                <a:schemeClr val="tx1">
                  <a:lumMod val="95000"/>
                  <a:lumOff val="5000"/>
                </a:schemeClr>
              </a:solidFill>
              <a:latin typeface="Nunito"/>
              <a:ea typeface="Nunito"/>
              <a:cs typeface="Nunito"/>
            </a:endParaRPr>
          </a:p>
        </p:txBody>
      </p:sp>
    </p:spTree>
    <p:extLst>
      <p:ext uri="{BB962C8B-B14F-4D97-AF65-F5344CB8AC3E}">
        <p14:creationId xmlns:p14="http://schemas.microsoft.com/office/powerpoint/2010/main" val="3011565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
        <p:cNvGrpSpPr/>
        <p:nvPr/>
      </p:nvGrpSpPr>
      <p:grpSpPr>
        <a:xfrm>
          <a:off x="0" y="0"/>
          <a:ext cx="0" cy="0"/>
          <a:chOff x="0" y="0"/>
          <a:chExt cx="0" cy="0"/>
        </a:xfrm>
      </p:grpSpPr>
      <p:sp>
        <p:nvSpPr>
          <p:cNvPr id="176" name="Google Shape;176;p19"/>
          <p:cNvSpPr txBox="1">
            <a:spLocks noGrp="1"/>
          </p:cNvSpPr>
          <p:nvPr>
            <p:ph type="title"/>
          </p:nvPr>
        </p:nvSpPr>
        <p:spPr>
          <a:xfrm>
            <a:off x="333783" y="3042478"/>
            <a:ext cx="11360800" cy="763600"/>
          </a:xfrm>
          <a:prstGeom prst="rect">
            <a:avLst/>
          </a:prstGeom>
          <a:noFill/>
          <a:ln>
            <a:noFill/>
          </a:ln>
        </p:spPr>
        <p:txBody>
          <a:bodyPr spcFirstLastPara="1" wrap="square" lIns="121900" tIns="121900" rIns="121900" bIns="121900" anchor="t" anchorCtr="0">
            <a:noAutofit/>
          </a:bodyPr>
          <a:lstStyle/>
          <a:p>
            <a:r>
              <a:rPr lang="en" sz="3600" b="1" dirty="0">
                <a:solidFill>
                  <a:schemeClr val="tx1">
                    <a:lumMod val="75000"/>
                    <a:lumOff val="25000"/>
                  </a:schemeClr>
                </a:solidFill>
                <a:latin typeface="Nunito"/>
                <a:sym typeface="Nunito"/>
              </a:rPr>
              <a:t>THANK YOU!</a:t>
            </a:r>
            <a:endParaRPr lang="en-US" sz="3600" b="1">
              <a:solidFill>
                <a:schemeClr val="tx1">
                  <a:lumMod val="75000"/>
                  <a:lumOff val="25000"/>
                </a:schemeClr>
              </a:solidFill>
            </a:endParaRPr>
          </a:p>
        </p:txBody>
      </p:sp>
    </p:spTree>
    <p:extLst>
      <p:ext uri="{BB962C8B-B14F-4D97-AF65-F5344CB8AC3E}">
        <p14:creationId xmlns:p14="http://schemas.microsoft.com/office/powerpoint/2010/main" val="544808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FD77-EA61-B3EE-786E-E73F1A11BCFD}"/>
              </a:ext>
            </a:extLst>
          </p:cNvPr>
          <p:cNvSpPr>
            <a:spLocks noGrp="1"/>
          </p:cNvSpPr>
          <p:nvPr>
            <p:ph type="title"/>
          </p:nvPr>
        </p:nvSpPr>
        <p:spPr>
          <a:xfrm>
            <a:off x="415600" y="460845"/>
            <a:ext cx="11360800" cy="763600"/>
          </a:xfrm>
        </p:spPr>
        <p:txBody>
          <a:bodyPr/>
          <a:lstStyle/>
          <a:p>
            <a:r>
              <a:rPr lang="en-US" sz="3600" b="1" dirty="0">
                <a:solidFill>
                  <a:srgbClr val="002060"/>
                </a:solidFill>
              </a:rPr>
              <a:t>Business scenario overview</a:t>
            </a:r>
            <a:endParaRPr lang="en-US" b="1">
              <a:solidFill>
                <a:srgbClr val="002060"/>
              </a:solidFill>
            </a:endParaRPr>
          </a:p>
        </p:txBody>
      </p:sp>
      <p:sp>
        <p:nvSpPr>
          <p:cNvPr id="3" name="Text Placeholder 2">
            <a:extLst>
              <a:ext uri="{FF2B5EF4-FFF2-40B4-BE49-F238E27FC236}">
                <a16:creationId xmlns:a16="http://schemas.microsoft.com/office/drawing/2014/main" id="{1E7F509F-96A5-6CC2-5B85-9F94A79F4BB9}"/>
              </a:ext>
            </a:extLst>
          </p:cNvPr>
          <p:cNvSpPr>
            <a:spLocks noGrp="1"/>
          </p:cNvSpPr>
          <p:nvPr>
            <p:ph type="body" idx="1"/>
          </p:nvPr>
        </p:nvSpPr>
        <p:spPr/>
        <p:txBody>
          <a:bodyPr/>
          <a:lstStyle/>
          <a:p>
            <a:pPr marL="608965" indent="-456565">
              <a:lnSpc>
                <a:spcPct val="100000"/>
              </a:lnSpc>
              <a:spcAft>
                <a:spcPts val="1200"/>
              </a:spcAft>
            </a:pPr>
            <a:r>
              <a:rPr lang="en-US" dirty="0"/>
              <a:t>XYZ university has experienced significant growth since last school year, resulting in a large increase in student applications this semester. </a:t>
            </a:r>
            <a:endParaRPr lang="bs-Latn-BA" dirty="0" smtClean="0"/>
          </a:p>
          <a:p>
            <a:pPr marL="608965" indent="-456565">
              <a:lnSpc>
                <a:spcPct val="100000"/>
              </a:lnSpc>
              <a:spcAft>
                <a:spcPts val="1200"/>
              </a:spcAft>
            </a:pPr>
            <a:r>
              <a:rPr lang="en-US" dirty="0" smtClean="0"/>
              <a:t>However</a:t>
            </a:r>
            <a:r>
              <a:rPr lang="en-US" dirty="0"/>
              <a:t>, this growth has presented a challenge: our university's web application is not equipped to handle the additional traffic. </a:t>
            </a:r>
            <a:endParaRPr lang="bs-Latn-BA" dirty="0" smtClean="0"/>
          </a:p>
          <a:p>
            <a:pPr marL="608965" indent="-456565">
              <a:lnSpc>
                <a:spcPct val="100000"/>
              </a:lnSpc>
              <a:spcAft>
                <a:spcPts val="1200"/>
              </a:spcAft>
            </a:pPr>
            <a:r>
              <a:rPr lang="en-US" dirty="0" smtClean="0"/>
              <a:t>Our </a:t>
            </a:r>
            <a:r>
              <a:rPr lang="en-US" dirty="0"/>
              <a:t>task was to provide a cost-effective, highly available, and scalable web application that can handle a large number of requests without compromising the user experience</a:t>
            </a:r>
            <a:r>
              <a:rPr lang="en-US" dirty="0" smtClean="0"/>
              <a:t>.</a:t>
            </a:r>
            <a:endParaRPr lang="bs-Latn-BA" dirty="0" smtClean="0"/>
          </a:p>
          <a:p>
            <a:pPr marL="152400" indent="0">
              <a:lnSpc>
                <a:spcPct val="100000"/>
              </a:lnSpc>
              <a:spcAft>
                <a:spcPts val="1200"/>
              </a:spcAft>
              <a:buNone/>
            </a:pPr>
            <a:endParaRPr lang="bs-Latn-BA" dirty="0" smtClean="0"/>
          </a:p>
          <a:p>
            <a:pPr marL="152400" indent="0">
              <a:lnSpc>
                <a:spcPct val="100000"/>
              </a:lnSpc>
              <a:spcAft>
                <a:spcPts val="1200"/>
              </a:spcAft>
              <a:buNone/>
            </a:pPr>
            <a:r>
              <a:rPr lang="bs-Latn-BA" sz="2400" b="1" dirty="0" smtClean="0"/>
              <a:t>Solution Requirements:</a:t>
            </a:r>
          </a:p>
          <a:p>
            <a:pPr marL="438150" indent="-285750">
              <a:lnSpc>
                <a:spcPct val="100000"/>
              </a:lnSpc>
              <a:spcAft>
                <a:spcPts val="1200"/>
              </a:spcAft>
            </a:pPr>
            <a:r>
              <a:rPr lang="bs-Latn-BA" dirty="0" smtClean="0"/>
              <a:t>Always available</a:t>
            </a:r>
          </a:p>
          <a:p>
            <a:pPr marL="438150" indent="-285750">
              <a:lnSpc>
                <a:spcPct val="100000"/>
              </a:lnSpc>
              <a:spcAft>
                <a:spcPts val="1200"/>
              </a:spcAft>
            </a:pPr>
            <a:r>
              <a:rPr lang="bs-Latn-BA" dirty="0" smtClean="0"/>
              <a:t>Able to scale without affecting user experience</a:t>
            </a:r>
          </a:p>
          <a:p>
            <a:pPr marL="438150" indent="-285750">
              <a:lnSpc>
                <a:spcPct val="100000"/>
              </a:lnSpc>
              <a:spcAft>
                <a:spcPts val="1200"/>
              </a:spcAft>
            </a:pPr>
            <a:r>
              <a:rPr lang="bs-Latn-BA" dirty="0" smtClean="0"/>
              <a:t>Sends all content to the university Database</a:t>
            </a:r>
            <a:endParaRPr lang="bs-Latn-BA" dirty="0"/>
          </a:p>
        </p:txBody>
      </p:sp>
      <p:cxnSp>
        <p:nvCxnSpPr>
          <p:cNvPr id="4" name="Straight Arrow Connector 3">
            <a:extLst>
              <a:ext uri="{FF2B5EF4-FFF2-40B4-BE49-F238E27FC236}">
                <a16:creationId xmlns:a16="http://schemas.microsoft.com/office/drawing/2014/main" id="{3F32560A-AB4A-AD23-A5FA-1BFF83D6285F}"/>
              </a:ext>
            </a:extLst>
          </p:cNvPr>
          <p:cNvCxnSpPr/>
          <p:nvPr/>
        </p:nvCxnSpPr>
        <p:spPr>
          <a:xfrm flipV="1">
            <a:off x="-1657" y="1360006"/>
            <a:ext cx="12195314" cy="21533"/>
          </a:xfrm>
          <a:prstGeom prst="straightConnector1">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0772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FD77-EA61-B3EE-786E-E73F1A11BCFD}"/>
              </a:ext>
            </a:extLst>
          </p:cNvPr>
          <p:cNvSpPr>
            <a:spLocks noGrp="1"/>
          </p:cNvSpPr>
          <p:nvPr>
            <p:ph type="title"/>
          </p:nvPr>
        </p:nvSpPr>
        <p:spPr>
          <a:xfrm>
            <a:off x="415600" y="460845"/>
            <a:ext cx="11360800" cy="763600"/>
          </a:xfrm>
        </p:spPr>
        <p:txBody>
          <a:bodyPr/>
          <a:lstStyle/>
          <a:p>
            <a:r>
              <a:rPr lang="en-US" sz="3600" b="1" dirty="0">
                <a:solidFill>
                  <a:srgbClr val="002060"/>
                </a:solidFill>
              </a:rPr>
              <a:t>Solution overview</a:t>
            </a:r>
          </a:p>
          <a:p>
            <a:endParaRPr lang="en-US" sz="3600" dirty="0">
              <a:solidFill>
                <a:srgbClr val="002060"/>
              </a:solidFill>
            </a:endParaRPr>
          </a:p>
        </p:txBody>
      </p:sp>
      <p:cxnSp>
        <p:nvCxnSpPr>
          <p:cNvPr id="4" name="Straight Arrow Connector 3">
            <a:extLst>
              <a:ext uri="{FF2B5EF4-FFF2-40B4-BE49-F238E27FC236}">
                <a16:creationId xmlns:a16="http://schemas.microsoft.com/office/drawing/2014/main" id="{3F32560A-AB4A-AD23-A5FA-1BFF83D6285F}"/>
              </a:ext>
            </a:extLst>
          </p:cNvPr>
          <p:cNvCxnSpPr/>
          <p:nvPr/>
        </p:nvCxnSpPr>
        <p:spPr>
          <a:xfrm flipV="1">
            <a:off x="-1657" y="1360006"/>
            <a:ext cx="12195314" cy="21533"/>
          </a:xfrm>
          <a:prstGeom prst="straightConnector1">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1E7F509F-96A5-6CC2-5B85-9F94A79F4BB9}"/>
              </a:ext>
            </a:extLst>
          </p:cNvPr>
          <p:cNvSpPr>
            <a:spLocks noGrp="1"/>
          </p:cNvSpPr>
          <p:nvPr>
            <p:ph type="body" idx="1"/>
          </p:nvPr>
        </p:nvSpPr>
        <p:spPr>
          <a:xfrm>
            <a:off x="415600" y="1536633"/>
            <a:ext cx="11360800" cy="4555200"/>
          </a:xfrm>
        </p:spPr>
        <p:txBody>
          <a:bodyPr/>
          <a:lstStyle/>
          <a:p>
            <a:pPr marL="608965" indent="-456565">
              <a:lnSpc>
                <a:spcPct val="100000"/>
              </a:lnSpc>
              <a:spcAft>
                <a:spcPts val="1200"/>
              </a:spcAft>
            </a:pPr>
            <a:r>
              <a:rPr lang="bs-Latn-BA" b="1" dirty="0" smtClean="0"/>
              <a:t>AWS Infrastructure for University Web Application</a:t>
            </a:r>
          </a:p>
          <a:p>
            <a:pPr marL="608965" indent="-456565">
              <a:lnSpc>
                <a:spcPct val="100000"/>
              </a:lnSpc>
              <a:spcAft>
                <a:spcPts val="1200"/>
              </a:spcAft>
            </a:pPr>
            <a:r>
              <a:rPr lang="bs-Latn-BA" dirty="0" smtClean="0"/>
              <a:t>We‘ve remade the architecture from the Phase 1 of the project to make it support the high demand.</a:t>
            </a:r>
          </a:p>
          <a:p>
            <a:pPr marL="608965" indent="-456565">
              <a:lnSpc>
                <a:spcPct val="100000"/>
              </a:lnSpc>
              <a:spcAft>
                <a:spcPts val="1200"/>
              </a:spcAft>
            </a:pPr>
            <a:r>
              <a:rPr lang="bs-Latn-BA" dirty="0" smtClean="0"/>
              <a:t>We‘ve chosen to use ASG provided by AWS in combination with RDS, to save money while having secure, reliable, and always availiable application, that can keep up with thousands of simultaneus requests.</a:t>
            </a:r>
          </a:p>
          <a:p>
            <a:pPr marL="608965" indent="-456565">
              <a:lnSpc>
                <a:spcPct val="100000"/>
              </a:lnSpc>
              <a:spcAft>
                <a:spcPts val="1200"/>
              </a:spcAft>
            </a:pPr>
            <a:r>
              <a:rPr lang="bs-Latn-BA" dirty="0" smtClean="0"/>
              <a:t>We‘ve used multiple AZs and Load Balancer to ensure high availiabilty throughout different regions.</a:t>
            </a:r>
            <a:endParaRPr lang="bs-Latn-BA" dirty="0" smtClean="0"/>
          </a:p>
          <a:p>
            <a:pPr marL="608965" indent="-456565">
              <a:lnSpc>
                <a:spcPct val="100000"/>
              </a:lnSpc>
              <a:spcAft>
                <a:spcPts val="1200"/>
              </a:spcAft>
            </a:pPr>
            <a:r>
              <a:rPr lang="bs-Latn-BA" dirty="0" smtClean="0"/>
              <a:t>Also RDS made all database management much easier, and provided us with automatic backup which furthermore improves our application.</a:t>
            </a:r>
          </a:p>
          <a:p>
            <a:pPr marL="608965" indent="-456565">
              <a:lnSpc>
                <a:spcPct val="100000"/>
              </a:lnSpc>
              <a:spcAft>
                <a:spcPts val="1200"/>
              </a:spcAft>
            </a:pPr>
            <a:r>
              <a:rPr lang="bs-Latn-BA" dirty="0" smtClean="0"/>
              <a:t>Above mentioned implementations allowed users to perform all CRUD operations, without a worry of some their requests not going through, even in the peek usage time which for this application is probably working days(Monday-Friday) and working time of the XYZ University (09:00-17:00)</a:t>
            </a:r>
          </a:p>
          <a:p>
            <a:pPr marL="608965" indent="-456565">
              <a:lnSpc>
                <a:spcPct val="100000"/>
              </a:lnSpc>
              <a:spcAft>
                <a:spcPts val="1200"/>
              </a:spcAft>
            </a:pPr>
            <a:endParaRPr lang="bs-Latn-BA" dirty="0" smtClean="0"/>
          </a:p>
          <a:p>
            <a:pPr marL="608965" indent="-456565">
              <a:lnSpc>
                <a:spcPct val="100000"/>
              </a:lnSpc>
              <a:spcAft>
                <a:spcPts val="1200"/>
              </a:spcAft>
            </a:pPr>
            <a:endParaRPr lang="bs-Latn-BA" dirty="0"/>
          </a:p>
        </p:txBody>
      </p:sp>
    </p:spTree>
    <p:extLst>
      <p:ext uri="{BB962C8B-B14F-4D97-AF65-F5344CB8AC3E}">
        <p14:creationId xmlns:p14="http://schemas.microsoft.com/office/powerpoint/2010/main" val="1222641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FD77-EA61-B3EE-786E-E73F1A11BCFD}"/>
              </a:ext>
            </a:extLst>
          </p:cNvPr>
          <p:cNvSpPr>
            <a:spLocks noGrp="1"/>
          </p:cNvSpPr>
          <p:nvPr>
            <p:ph type="title"/>
          </p:nvPr>
        </p:nvSpPr>
        <p:spPr>
          <a:xfrm>
            <a:off x="415600" y="460845"/>
            <a:ext cx="11360800" cy="763600"/>
          </a:xfrm>
        </p:spPr>
        <p:txBody>
          <a:bodyPr/>
          <a:lstStyle/>
          <a:p>
            <a:r>
              <a:rPr lang="en-US" sz="3600" b="1" dirty="0">
                <a:solidFill>
                  <a:srgbClr val="002060"/>
                </a:solidFill>
              </a:rPr>
              <a:t>Architecture diagram of the </a:t>
            </a:r>
            <a:r>
              <a:rPr lang="bs-Latn-BA" sz="3600" b="1" u="sng" dirty="0" smtClean="0">
                <a:solidFill>
                  <a:srgbClr val="002060"/>
                </a:solidFill>
              </a:rPr>
              <a:t>planned</a:t>
            </a:r>
            <a:r>
              <a:rPr lang="bs-Latn-BA" sz="3600" b="1" dirty="0" smtClean="0">
                <a:solidFill>
                  <a:srgbClr val="002060"/>
                </a:solidFill>
              </a:rPr>
              <a:t> solution</a:t>
            </a:r>
            <a:endParaRPr lang="en-US" sz="3600" b="1" dirty="0">
              <a:solidFill>
                <a:srgbClr val="002060"/>
              </a:solidFill>
            </a:endParaRPr>
          </a:p>
          <a:p>
            <a:endParaRPr lang="en-US" sz="3600" b="1" dirty="0">
              <a:solidFill>
                <a:srgbClr val="002060"/>
              </a:solidFill>
            </a:endParaRPr>
          </a:p>
          <a:p>
            <a:endParaRPr lang="en-US" sz="3600" dirty="0">
              <a:solidFill>
                <a:srgbClr val="002060"/>
              </a:solidFill>
            </a:endParaRPr>
          </a:p>
        </p:txBody>
      </p:sp>
      <p:cxnSp>
        <p:nvCxnSpPr>
          <p:cNvPr id="4" name="Straight Arrow Connector 3">
            <a:extLst>
              <a:ext uri="{FF2B5EF4-FFF2-40B4-BE49-F238E27FC236}">
                <a16:creationId xmlns:a16="http://schemas.microsoft.com/office/drawing/2014/main" id="{3F32560A-AB4A-AD23-A5FA-1BFF83D6285F}"/>
              </a:ext>
            </a:extLst>
          </p:cNvPr>
          <p:cNvCxnSpPr/>
          <p:nvPr/>
        </p:nvCxnSpPr>
        <p:spPr>
          <a:xfrm flipV="1">
            <a:off x="-1657" y="1360006"/>
            <a:ext cx="12195314" cy="21533"/>
          </a:xfrm>
          <a:prstGeom prst="straightConnector1">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350" y="1536633"/>
            <a:ext cx="8466938" cy="4675901"/>
          </a:xfrm>
          <a:prstGeom prst="rect">
            <a:avLst/>
          </a:prstGeom>
        </p:spPr>
      </p:pic>
      <p:sp>
        <p:nvSpPr>
          <p:cNvPr id="7" name="TextBox 6"/>
          <p:cNvSpPr txBox="1"/>
          <p:nvPr/>
        </p:nvSpPr>
        <p:spPr>
          <a:xfrm>
            <a:off x="272955" y="6212534"/>
            <a:ext cx="11818962" cy="646331"/>
          </a:xfrm>
          <a:prstGeom prst="rect">
            <a:avLst/>
          </a:prstGeom>
          <a:noFill/>
        </p:spPr>
        <p:txBody>
          <a:bodyPr wrap="square" rtlCol="0">
            <a:spAutoFit/>
          </a:bodyPr>
          <a:lstStyle/>
          <a:p>
            <a:r>
              <a:rPr lang="bs-Latn-BA" dirty="0"/>
              <a:t>Reference: </a:t>
            </a:r>
            <a:r>
              <a:rPr lang="bs-Latn-BA" dirty="0">
                <a:hlinkClick r:id="rId4"/>
              </a:rPr>
              <a:t>https://docs.aws.amazon.com/whitepapers/latest/web-application-hosting-best-practices/an-aws-cloud-architecture-for-web-hosting.html</a:t>
            </a:r>
            <a:endParaRPr lang="en-US" dirty="0"/>
          </a:p>
        </p:txBody>
      </p:sp>
    </p:spTree>
    <p:extLst>
      <p:ext uri="{BB962C8B-B14F-4D97-AF65-F5344CB8AC3E}">
        <p14:creationId xmlns:p14="http://schemas.microsoft.com/office/powerpoint/2010/main" val="58646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FD77-EA61-B3EE-786E-E73F1A11BCFD}"/>
              </a:ext>
            </a:extLst>
          </p:cNvPr>
          <p:cNvSpPr>
            <a:spLocks noGrp="1"/>
          </p:cNvSpPr>
          <p:nvPr>
            <p:ph type="title"/>
          </p:nvPr>
        </p:nvSpPr>
        <p:spPr>
          <a:xfrm>
            <a:off x="415600" y="460845"/>
            <a:ext cx="11360800" cy="763600"/>
          </a:xfrm>
        </p:spPr>
        <p:txBody>
          <a:bodyPr/>
          <a:lstStyle/>
          <a:p>
            <a:r>
              <a:rPr lang="en-US" sz="3600" b="1" dirty="0">
                <a:solidFill>
                  <a:srgbClr val="002060"/>
                </a:solidFill>
              </a:rPr>
              <a:t>Architecture diagram of the </a:t>
            </a:r>
            <a:r>
              <a:rPr lang="bs-Latn-BA" sz="3600" b="1" u="sng" dirty="0" smtClean="0">
                <a:solidFill>
                  <a:srgbClr val="002060"/>
                </a:solidFill>
              </a:rPr>
              <a:t>final</a:t>
            </a:r>
            <a:r>
              <a:rPr lang="bs-Latn-BA" sz="3600" b="1" dirty="0" smtClean="0">
                <a:solidFill>
                  <a:srgbClr val="002060"/>
                </a:solidFill>
              </a:rPr>
              <a:t> solution</a:t>
            </a:r>
            <a:endParaRPr lang="en-US" sz="3600" b="1" dirty="0">
              <a:solidFill>
                <a:srgbClr val="002060"/>
              </a:solidFill>
            </a:endParaRPr>
          </a:p>
          <a:p>
            <a:endParaRPr lang="en-US" sz="3600" b="1" dirty="0">
              <a:solidFill>
                <a:srgbClr val="002060"/>
              </a:solidFill>
            </a:endParaRPr>
          </a:p>
          <a:p>
            <a:endParaRPr lang="en-US" sz="3600" dirty="0">
              <a:solidFill>
                <a:srgbClr val="002060"/>
              </a:solidFill>
            </a:endParaRPr>
          </a:p>
        </p:txBody>
      </p:sp>
      <p:cxnSp>
        <p:nvCxnSpPr>
          <p:cNvPr id="4" name="Straight Arrow Connector 3">
            <a:extLst>
              <a:ext uri="{FF2B5EF4-FFF2-40B4-BE49-F238E27FC236}">
                <a16:creationId xmlns:a16="http://schemas.microsoft.com/office/drawing/2014/main" id="{3F32560A-AB4A-AD23-A5FA-1BFF83D6285F}"/>
              </a:ext>
            </a:extLst>
          </p:cNvPr>
          <p:cNvCxnSpPr/>
          <p:nvPr/>
        </p:nvCxnSpPr>
        <p:spPr>
          <a:xfrm flipV="1">
            <a:off x="-1657" y="1360006"/>
            <a:ext cx="12195314" cy="21533"/>
          </a:xfrm>
          <a:prstGeom prst="straightConnector1">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2725" y="1438046"/>
            <a:ext cx="7166550" cy="5419954"/>
          </a:xfrm>
          <a:prstGeom prst="rect">
            <a:avLst/>
          </a:prstGeom>
        </p:spPr>
      </p:pic>
    </p:spTree>
    <p:extLst>
      <p:ext uri="{BB962C8B-B14F-4D97-AF65-F5344CB8AC3E}">
        <p14:creationId xmlns:p14="http://schemas.microsoft.com/office/powerpoint/2010/main" val="4013786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FD77-EA61-B3EE-786E-E73F1A11BCFD}"/>
              </a:ext>
            </a:extLst>
          </p:cNvPr>
          <p:cNvSpPr>
            <a:spLocks noGrp="1"/>
          </p:cNvSpPr>
          <p:nvPr>
            <p:ph type="title"/>
          </p:nvPr>
        </p:nvSpPr>
        <p:spPr>
          <a:xfrm>
            <a:off x="415600" y="460845"/>
            <a:ext cx="11360800" cy="763600"/>
          </a:xfrm>
        </p:spPr>
        <p:txBody>
          <a:bodyPr/>
          <a:lstStyle/>
          <a:p>
            <a:r>
              <a:rPr lang="en-US" sz="3600" b="1" dirty="0">
                <a:solidFill>
                  <a:srgbClr val="002060"/>
                </a:solidFill>
              </a:rPr>
              <a:t>Demo</a:t>
            </a:r>
            <a:endParaRPr lang="en-US" dirty="0"/>
          </a:p>
          <a:p>
            <a:endParaRPr lang="en-US" sz="3600" b="1" dirty="0">
              <a:solidFill>
                <a:srgbClr val="002060"/>
              </a:solidFill>
            </a:endParaRPr>
          </a:p>
          <a:p>
            <a:endParaRPr lang="en-US" sz="3600" dirty="0">
              <a:solidFill>
                <a:srgbClr val="002060"/>
              </a:solidFill>
            </a:endParaRPr>
          </a:p>
        </p:txBody>
      </p:sp>
      <p:sp>
        <p:nvSpPr>
          <p:cNvPr id="3" name="Text Placeholder 2">
            <a:extLst>
              <a:ext uri="{FF2B5EF4-FFF2-40B4-BE49-F238E27FC236}">
                <a16:creationId xmlns:a16="http://schemas.microsoft.com/office/drawing/2014/main" id="{1E7F509F-96A5-6CC2-5B85-9F94A79F4BB9}"/>
              </a:ext>
            </a:extLst>
          </p:cNvPr>
          <p:cNvSpPr>
            <a:spLocks noGrp="1"/>
          </p:cNvSpPr>
          <p:nvPr>
            <p:ph type="body" idx="1"/>
          </p:nvPr>
        </p:nvSpPr>
        <p:spPr/>
        <p:txBody>
          <a:bodyPr/>
          <a:lstStyle/>
          <a:p>
            <a:pPr marL="152400" indent="0">
              <a:lnSpc>
                <a:spcPct val="100000"/>
              </a:lnSpc>
              <a:spcAft>
                <a:spcPts val="1200"/>
              </a:spcAft>
              <a:buNone/>
            </a:pPr>
            <a:endParaRPr lang="en-US" dirty="0">
              <a:solidFill>
                <a:srgbClr val="000000"/>
              </a:solidFill>
            </a:endParaRPr>
          </a:p>
          <a:p>
            <a:pPr marL="608965" indent="-456565">
              <a:lnSpc>
                <a:spcPct val="100000"/>
              </a:lnSpc>
              <a:spcAft>
                <a:spcPts val="1200"/>
              </a:spcAft>
            </a:pPr>
            <a:endParaRPr lang="en-US" sz="1400" dirty="0">
              <a:solidFill>
                <a:srgbClr val="232F3E"/>
              </a:solidFill>
            </a:endParaRPr>
          </a:p>
        </p:txBody>
      </p:sp>
      <p:cxnSp>
        <p:nvCxnSpPr>
          <p:cNvPr id="4" name="Straight Arrow Connector 3">
            <a:extLst>
              <a:ext uri="{FF2B5EF4-FFF2-40B4-BE49-F238E27FC236}">
                <a16:creationId xmlns:a16="http://schemas.microsoft.com/office/drawing/2014/main" id="{3F32560A-AB4A-AD23-A5FA-1BFF83D6285F}"/>
              </a:ext>
            </a:extLst>
          </p:cNvPr>
          <p:cNvCxnSpPr/>
          <p:nvPr/>
        </p:nvCxnSpPr>
        <p:spPr>
          <a:xfrm flipV="1">
            <a:off x="-1657" y="1360006"/>
            <a:ext cx="12195314" cy="21533"/>
          </a:xfrm>
          <a:prstGeom prst="straightConnector1">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5" descr="A picture containing text, electronics, screenshot, display&#10;&#10;Description automatically generated">
            <a:extLst>
              <a:ext uri="{FF2B5EF4-FFF2-40B4-BE49-F238E27FC236}">
                <a16:creationId xmlns:a16="http://schemas.microsoft.com/office/drawing/2014/main" id="{C343F578-62E5-1013-A7E3-C7D7B6736C58}"/>
              </a:ext>
            </a:extLst>
          </p:cNvPr>
          <p:cNvPicPr>
            <a:picLocks noChangeAspect="1"/>
          </p:cNvPicPr>
          <p:nvPr/>
        </p:nvPicPr>
        <p:blipFill>
          <a:blip r:embed="rId3"/>
          <a:stretch>
            <a:fillRect/>
          </a:stretch>
        </p:blipFill>
        <p:spPr>
          <a:xfrm>
            <a:off x="3336520" y="1972084"/>
            <a:ext cx="5518960" cy="368429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239843" y="5786203"/>
            <a:ext cx="11722308" cy="369332"/>
          </a:xfrm>
          <a:prstGeom prst="rect">
            <a:avLst/>
          </a:prstGeom>
          <a:noFill/>
        </p:spPr>
        <p:txBody>
          <a:bodyPr wrap="square" rtlCol="0">
            <a:spAutoFit/>
          </a:bodyPr>
          <a:lstStyle/>
          <a:p>
            <a:pPr algn="ctr"/>
            <a:r>
              <a:rPr lang="en-US" dirty="0">
                <a:hlinkClick r:id="rId4"/>
              </a:rPr>
              <a:t>http://alb-group12-1087131232.us-east-1.elb.amazonaws.com/students</a:t>
            </a:r>
            <a:endParaRPr lang="en-US" dirty="0"/>
          </a:p>
        </p:txBody>
      </p:sp>
    </p:spTree>
    <p:extLst>
      <p:ext uri="{BB962C8B-B14F-4D97-AF65-F5344CB8AC3E}">
        <p14:creationId xmlns:p14="http://schemas.microsoft.com/office/powerpoint/2010/main" val="199528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FD77-EA61-B3EE-786E-E73F1A11BCFD}"/>
              </a:ext>
            </a:extLst>
          </p:cNvPr>
          <p:cNvSpPr>
            <a:spLocks noGrp="1"/>
          </p:cNvSpPr>
          <p:nvPr>
            <p:ph type="title"/>
          </p:nvPr>
        </p:nvSpPr>
        <p:spPr>
          <a:xfrm>
            <a:off x="415600" y="460845"/>
            <a:ext cx="11360800" cy="763600"/>
          </a:xfrm>
        </p:spPr>
        <p:txBody>
          <a:bodyPr/>
          <a:lstStyle/>
          <a:p>
            <a:r>
              <a:rPr lang="en-US" sz="3600" b="1" dirty="0">
                <a:solidFill>
                  <a:srgbClr val="002060"/>
                </a:solidFill>
              </a:rPr>
              <a:t>Lessons </a:t>
            </a:r>
            <a:r>
              <a:rPr lang="en-US" sz="3600" b="1" dirty="0" smtClean="0">
                <a:solidFill>
                  <a:srgbClr val="002060"/>
                </a:solidFill>
              </a:rPr>
              <a:t>learned</a:t>
            </a:r>
            <a:endParaRPr lang="en-US" sz="3600" b="1" dirty="0">
              <a:solidFill>
                <a:srgbClr val="002060"/>
              </a:solidFill>
            </a:endParaRPr>
          </a:p>
        </p:txBody>
      </p:sp>
      <p:cxnSp>
        <p:nvCxnSpPr>
          <p:cNvPr id="4" name="Straight Arrow Connector 3">
            <a:extLst>
              <a:ext uri="{FF2B5EF4-FFF2-40B4-BE49-F238E27FC236}">
                <a16:creationId xmlns:a16="http://schemas.microsoft.com/office/drawing/2014/main" id="{3F32560A-AB4A-AD23-A5FA-1BFF83D6285F}"/>
              </a:ext>
            </a:extLst>
          </p:cNvPr>
          <p:cNvCxnSpPr/>
          <p:nvPr/>
        </p:nvCxnSpPr>
        <p:spPr>
          <a:xfrm flipV="1">
            <a:off x="-1657" y="1360006"/>
            <a:ext cx="12195314" cy="21533"/>
          </a:xfrm>
          <a:prstGeom prst="straightConnector1">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E7F509F-96A5-6CC2-5B85-9F94A79F4BB9}"/>
              </a:ext>
            </a:extLst>
          </p:cNvPr>
          <p:cNvSpPr>
            <a:spLocks noGrp="1"/>
          </p:cNvSpPr>
          <p:nvPr>
            <p:ph type="body" idx="1"/>
          </p:nvPr>
        </p:nvSpPr>
        <p:spPr>
          <a:xfrm>
            <a:off x="415600" y="1536633"/>
            <a:ext cx="11360800" cy="4555200"/>
          </a:xfrm>
        </p:spPr>
        <p:txBody>
          <a:bodyPr/>
          <a:lstStyle/>
          <a:p>
            <a:pPr marL="608965" indent="-456565">
              <a:lnSpc>
                <a:spcPct val="100000"/>
              </a:lnSpc>
              <a:spcAft>
                <a:spcPts val="1200"/>
              </a:spcAft>
            </a:pPr>
            <a:r>
              <a:rPr lang="bs-Latn-BA" b="1" dirty="0" smtClean="0"/>
              <a:t>Challanges</a:t>
            </a:r>
          </a:p>
          <a:p>
            <a:pPr marL="608965" indent="-456565">
              <a:lnSpc>
                <a:spcPct val="100000"/>
              </a:lnSpc>
              <a:spcAft>
                <a:spcPts val="1200"/>
              </a:spcAft>
            </a:pPr>
            <a:r>
              <a:rPr lang="en-US" dirty="0"/>
              <a:t>We weren't sure which IAM role to use at first, but we figured it out right away.</a:t>
            </a:r>
          </a:p>
          <a:p>
            <a:pPr marL="608965" indent="-456565">
              <a:lnSpc>
                <a:spcPct val="100000"/>
              </a:lnSpc>
              <a:spcAft>
                <a:spcPts val="1200"/>
              </a:spcAft>
            </a:pPr>
            <a:r>
              <a:rPr lang="en-US" dirty="0"/>
              <a:t>We weren't sure which OS to use when creating EC2 instances.</a:t>
            </a:r>
          </a:p>
          <a:p>
            <a:pPr marL="608965" indent="-456565">
              <a:lnSpc>
                <a:spcPct val="100000"/>
              </a:lnSpc>
              <a:spcAft>
                <a:spcPts val="1200"/>
              </a:spcAft>
            </a:pPr>
            <a:r>
              <a:rPr lang="en-US" dirty="0"/>
              <a:t>The database migration was difficult, and we initially encountered a lot of errors. However, we quickly discovered the solutions</a:t>
            </a:r>
            <a:r>
              <a:rPr lang="en-US" dirty="0" smtClean="0"/>
              <a:t>.</a:t>
            </a:r>
            <a:endParaRPr lang="bs-Latn-BA" dirty="0" smtClean="0"/>
          </a:p>
          <a:p>
            <a:pPr marL="608965" indent="-456565">
              <a:lnSpc>
                <a:spcPct val="100000"/>
              </a:lnSpc>
              <a:spcAft>
                <a:spcPts val="1200"/>
              </a:spcAft>
            </a:pPr>
            <a:r>
              <a:rPr lang="en-US" dirty="0"/>
              <a:t>Inbound rules posed a challenge because we were not sure how to set up EC2 instances to be publicly available when they were created automatically.</a:t>
            </a:r>
            <a:endParaRPr lang="bs-Latn-BA" dirty="0" smtClean="0"/>
          </a:p>
          <a:p>
            <a:pPr marL="608965" indent="-456565">
              <a:lnSpc>
                <a:spcPct val="100000"/>
              </a:lnSpc>
              <a:spcAft>
                <a:spcPts val="1200"/>
              </a:spcAft>
            </a:pPr>
            <a:endParaRPr lang="bs-Latn-BA" dirty="0" smtClean="0"/>
          </a:p>
          <a:p>
            <a:pPr marL="608965" indent="-456565">
              <a:lnSpc>
                <a:spcPct val="100000"/>
              </a:lnSpc>
              <a:spcAft>
                <a:spcPts val="1200"/>
              </a:spcAft>
            </a:pPr>
            <a:endParaRPr lang="bs-Latn-BA" dirty="0"/>
          </a:p>
        </p:txBody>
      </p:sp>
    </p:spTree>
    <p:extLst>
      <p:ext uri="{BB962C8B-B14F-4D97-AF65-F5344CB8AC3E}">
        <p14:creationId xmlns:p14="http://schemas.microsoft.com/office/powerpoint/2010/main" val="3600176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FD77-EA61-B3EE-786E-E73F1A11BCFD}"/>
              </a:ext>
            </a:extLst>
          </p:cNvPr>
          <p:cNvSpPr>
            <a:spLocks noGrp="1"/>
          </p:cNvSpPr>
          <p:nvPr>
            <p:ph type="title"/>
          </p:nvPr>
        </p:nvSpPr>
        <p:spPr>
          <a:xfrm>
            <a:off x="415600" y="460845"/>
            <a:ext cx="11360800" cy="763600"/>
          </a:xfrm>
        </p:spPr>
        <p:txBody>
          <a:bodyPr/>
          <a:lstStyle/>
          <a:p>
            <a:r>
              <a:rPr lang="en-US" sz="3600" b="1" dirty="0">
                <a:solidFill>
                  <a:srgbClr val="002060"/>
                </a:solidFill>
              </a:rPr>
              <a:t>Lessons </a:t>
            </a:r>
            <a:r>
              <a:rPr lang="en-US" sz="3600" b="1" dirty="0" smtClean="0">
                <a:solidFill>
                  <a:srgbClr val="002060"/>
                </a:solidFill>
              </a:rPr>
              <a:t>learned</a:t>
            </a:r>
            <a:endParaRPr lang="en-US" sz="3600" b="1" dirty="0">
              <a:solidFill>
                <a:srgbClr val="002060"/>
              </a:solidFill>
            </a:endParaRPr>
          </a:p>
        </p:txBody>
      </p:sp>
      <p:cxnSp>
        <p:nvCxnSpPr>
          <p:cNvPr id="4" name="Straight Arrow Connector 3">
            <a:extLst>
              <a:ext uri="{FF2B5EF4-FFF2-40B4-BE49-F238E27FC236}">
                <a16:creationId xmlns:a16="http://schemas.microsoft.com/office/drawing/2014/main" id="{3F32560A-AB4A-AD23-A5FA-1BFF83D6285F}"/>
              </a:ext>
            </a:extLst>
          </p:cNvPr>
          <p:cNvCxnSpPr/>
          <p:nvPr/>
        </p:nvCxnSpPr>
        <p:spPr>
          <a:xfrm flipV="1">
            <a:off x="-1657" y="1360006"/>
            <a:ext cx="12195314" cy="21533"/>
          </a:xfrm>
          <a:prstGeom prst="straightConnector1">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E7F509F-96A5-6CC2-5B85-9F94A79F4BB9}"/>
              </a:ext>
            </a:extLst>
          </p:cNvPr>
          <p:cNvSpPr>
            <a:spLocks noGrp="1"/>
          </p:cNvSpPr>
          <p:nvPr>
            <p:ph type="body" idx="1"/>
          </p:nvPr>
        </p:nvSpPr>
        <p:spPr>
          <a:xfrm>
            <a:off x="415600" y="1536633"/>
            <a:ext cx="11360800" cy="4555200"/>
          </a:xfrm>
        </p:spPr>
        <p:txBody>
          <a:bodyPr/>
          <a:lstStyle/>
          <a:p>
            <a:pPr marL="608965" indent="-456565">
              <a:lnSpc>
                <a:spcPct val="100000"/>
              </a:lnSpc>
              <a:spcAft>
                <a:spcPts val="1200"/>
              </a:spcAft>
            </a:pPr>
            <a:r>
              <a:rPr lang="bs-Latn-BA" b="1" dirty="0" smtClean="0"/>
              <a:t>Challanges</a:t>
            </a:r>
            <a:endParaRPr lang="en-US" dirty="0"/>
          </a:p>
          <a:p>
            <a:pPr fontAlgn="t"/>
            <a:r>
              <a:rPr lang="en-US" dirty="0"/>
              <a:t>Tedious </a:t>
            </a:r>
            <a:r>
              <a:rPr lang="en-US" dirty="0" smtClean="0"/>
              <a:t>documentation</a:t>
            </a:r>
            <a:r>
              <a:rPr lang="bs-Latn-BA" dirty="0" smtClean="0"/>
              <a:t>: </a:t>
            </a:r>
            <a:r>
              <a:rPr lang="en-US" dirty="0" smtClean="0"/>
              <a:t>We've </a:t>
            </a:r>
            <a:r>
              <a:rPr lang="en-US" dirty="0"/>
              <a:t>had problems </a:t>
            </a:r>
            <a:r>
              <a:rPr lang="en-US" dirty="0" smtClean="0"/>
              <a:t>concentrating </a:t>
            </a:r>
            <a:r>
              <a:rPr lang="en-US" dirty="0"/>
              <a:t>on creation of many .md and .pptx files just like this one. None of us likes writing documentation and we easily get bored from it, thus most of the times we ended up watching random </a:t>
            </a:r>
            <a:r>
              <a:rPr lang="en-US" dirty="0" smtClean="0"/>
              <a:t>YouTube </a:t>
            </a:r>
            <a:r>
              <a:rPr lang="en-US" dirty="0"/>
              <a:t>Videos. But we happily overcame this issue when pressure struck 2 hours before the deadline. </a:t>
            </a:r>
          </a:p>
          <a:p>
            <a:pPr fontAlgn="t"/>
            <a:r>
              <a:rPr lang="en-US" dirty="0"/>
              <a:t>Security groups </a:t>
            </a:r>
            <a:r>
              <a:rPr lang="en-US" dirty="0" smtClean="0"/>
              <a:t>issues</a:t>
            </a:r>
            <a:r>
              <a:rPr lang="bs-Latn-BA" dirty="0" smtClean="0"/>
              <a:t>: </a:t>
            </a:r>
            <a:r>
              <a:rPr lang="en-US" dirty="0" smtClean="0"/>
              <a:t>In </a:t>
            </a:r>
            <a:r>
              <a:rPr lang="en-US" dirty="0"/>
              <a:t>the </a:t>
            </a:r>
            <a:r>
              <a:rPr lang="en-US" dirty="0" smtClean="0"/>
              <a:t>beginning </a:t>
            </a:r>
            <a:r>
              <a:rPr lang="en-US" dirty="0"/>
              <a:t>we had troubles understanding security groups, inbound and outbound rules, thus we could not complete Phase #3, but happily in the end, aforementioned </a:t>
            </a:r>
            <a:r>
              <a:rPr lang="en-US" dirty="0" smtClean="0"/>
              <a:t>YouTube </a:t>
            </a:r>
            <a:r>
              <a:rPr lang="en-US" dirty="0"/>
              <a:t>came to the rescue and we've completed everything like it's said in Bosnia "Prvi put' iz treće...".</a:t>
            </a:r>
          </a:p>
          <a:p>
            <a:pPr marL="608965" indent="-456565">
              <a:lnSpc>
                <a:spcPct val="100000"/>
              </a:lnSpc>
              <a:spcAft>
                <a:spcPts val="1200"/>
              </a:spcAft>
            </a:pPr>
            <a:endParaRPr lang="bs-Latn-BA" dirty="0" smtClean="0"/>
          </a:p>
          <a:p>
            <a:pPr marL="608965" indent="-456565">
              <a:lnSpc>
                <a:spcPct val="100000"/>
              </a:lnSpc>
              <a:spcAft>
                <a:spcPts val="1200"/>
              </a:spcAft>
            </a:pPr>
            <a:r>
              <a:rPr lang="bs-Latn-BA" dirty="0" smtClean="0"/>
              <a:t>All these are explaing in more details on our GitHub on Readme.md</a:t>
            </a:r>
            <a:endParaRPr lang="bs-Latn-BA" dirty="0"/>
          </a:p>
        </p:txBody>
      </p:sp>
    </p:spTree>
    <p:extLst>
      <p:ext uri="{BB962C8B-B14F-4D97-AF65-F5344CB8AC3E}">
        <p14:creationId xmlns:p14="http://schemas.microsoft.com/office/powerpoint/2010/main" val="112196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FD77-EA61-B3EE-786E-E73F1A11BCFD}"/>
              </a:ext>
            </a:extLst>
          </p:cNvPr>
          <p:cNvSpPr>
            <a:spLocks noGrp="1"/>
          </p:cNvSpPr>
          <p:nvPr>
            <p:ph type="title"/>
          </p:nvPr>
        </p:nvSpPr>
        <p:spPr>
          <a:xfrm>
            <a:off x="415600" y="460845"/>
            <a:ext cx="11360800" cy="763600"/>
          </a:xfrm>
        </p:spPr>
        <p:txBody>
          <a:bodyPr/>
          <a:lstStyle/>
          <a:p>
            <a:r>
              <a:rPr lang="en-US" sz="3600" b="1" dirty="0">
                <a:solidFill>
                  <a:srgbClr val="002060"/>
                </a:solidFill>
              </a:rPr>
              <a:t>Lessons </a:t>
            </a:r>
            <a:r>
              <a:rPr lang="en-US" sz="3600" b="1" dirty="0" smtClean="0">
                <a:solidFill>
                  <a:srgbClr val="002060"/>
                </a:solidFill>
              </a:rPr>
              <a:t>learned</a:t>
            </a:r>
            <a:endParaRPr lang="en-US" sz="3600" b="1" dirty="0">
              <a:solidFill>
                <a:srgbClr val="002060"/>
              </a:solidFill>
            </a:endParaRPr>
          </a:p>
        </p:txBody>
      </p:sp>
      <p:cxnSp>
        <p:nvCxnSpPr>
          <p:cNvPr id="4" name="Straight Arrow Connector 3">
            <a:extLst>
              <a:ext uri="{FF2B5EF4-FFF2-40B4-BE49-F238E27FC236}">
                <a16:creationId xmlns:a16="http://schemas.microsoft.com/office/drawing/2014/main" id="{3F32560A-AB4A-AD23-A5FA-1BFF83D6285F}"/>
              </a:ext>
            </a:extLst>
          </p:cNvPr>
          <p:cNvCxnSpPr/>
          <p:nvPr/>
        </p:nvCxnSpPr>
        <p:spPr>
          <a:xfrm flipV="1">
            <a:off x="-1657" y="1360006"/>
            <a:ext cx="12195314" cy="21533"/>
          </a:xfrm>
          <a:prstGeom prst="straightConnector1">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1E7F509F-96A5-6CC2-5B85-9F94A79F4BB9}"/>
              </a:ext>
            </a:extLst>
          </p:cNvPr>
          <p:cNvSpPr>
            <a:spLocks noGrp="1"/>
          </p:cNvSpPr>
          <p:nvPr>
            <p:ph type="body" idx="1"/>
          </p:nvPr>
        </p:nvSpPr>
        <p:spPr>
          <a:xfrm>
            <a:off x="415600" y="1536633"/>
            <a:ext cx="11360800" cy="4555200"/>
          </a:xfrm>
        </p:spPr>
        <p:txBody>
          <a:bodyPr/>
          <a:lstStyle/>
          <a:p>
            <a:pPr marL="608965" indent="-456565">
              <a:lnSpc>
                <a:spcPct val="100000"/>
              </a:lnSpc>
              <a:spcAft>
                <a:spcPts val="1200"/>
              </a:spcAft>
            </a:pPr>
            <a:r>
              <a:rPr lang="bs-Latn-BA" b="1" dirty="0" smtClean="0"/>
              <a:t>A</a:t>
            </a:r>
            <a:r>
              <a:rPr lang="en-US" b="1" dirty="0" smtClean="0"/>
              <a:t>cquired skills</a:t>
            </a:r>
            <a:endParaRPr lang="en-US" b="1" dirty="0"/>
          </a:p>
          <a:p>
            <a:pPr marL="608965" indent="-456565">
              <a:lnSpc>
                <a:spcPct val="100000"/>
              </a:lnSpc>
              <a:spcAft>
                <a:spcPts val="1200"/>
              </a:spcAft>
            </a:pPr>
            <a:r>
              <a:rPr lang="bs-Latn-BA" dirty="0" smtClean="0"/>
              <a:t>M</a:t>
            </a:r>
            <a:r>
              <a:rPr lang="en-US" dirty="0" err="1" smtClean="0"/>
              <a:t>astered</a:t>
            </a:r>
            <a:r>
              <a:rPr lang="en-US" dirty="0" smtClean="0"/>
              <a:t> </a:t>
            </a:r>
            <a:r>
              <a:rPr lang="en-US" dirty="0"/>
              <a:t>the use of most popular AWS Services</a:t>
            </a:r>
          </a:p>
          <a:p>
            <a:pPr marL="608965" indent="-456565">
              <a:lnSpc>
                <a:spcPct val="100000"/>
              </a:lnSpc>
              <a:spcAft>
                <a:spcPts val="1200"/>
              </a:spcAft>
            </a:pPr>
            <a:r>
              <a:rPr lang="en-US" dirty="0"/>
              <a:t>How to use AWS Services to deploy a Web Application</a:t>
            </a:r>
          </a:p>
          <a:p>
            <a:pPr marL="608965" indent="-456565">
              <a:lnSpc>
                <a:spcPct val="100000"/>
              </a:lnSpc>
              <a:spcAft>
                <a:spcPts val="1200"/>
              </a:spcAft>
            </a:pPr>
            <a:r>
              <a:rPr lang="en-US" dirty="0"/>
              <a:t>How to use AWS Pricing </a:t>
            </a:r>
            <a:r>
              <a:rPr lang="en-US" dirty="0" smtClean="0"/>
              <a:t>Calculator</a:t>
            </a:r>
            <a:endParaRPr lang="bs-Latn-BA" dirty="0" smtClean="0"/>
          </a:p>
          <a:p>
            <a:pPr marL="608965" indent="-456565">
              <a:lnSpc>
                <a:spcPct val="100000"/>
              </a:lnSpc>
              <a:spcAft>
                <a:spcPts val="1200"/>
              </a:spcAft>
            </a:pPr>
            <a:endParaRPr lang="en-US" b="1" dirty="0"/>
          </a:p>
          <a:p>
            <a:pPr marL="608965" indent="-456565">
              <a:lnSpc>
                <a:spcPct val="100000"/>
              </a:lnSpc>
              <a:spcAft>
                <a:spcPts val="1200"/>
              </a:spcAft>
            </a:pPr>
            <a:r>
              <a:rPr lang="en-US" b="1" dirty="0"/>
              <a:t>Future steps</a:t>
            </a:r>
            <a:r>
              <a:rPr lang="en-US" b="1" dirty="0" smtClean="0"/>
              <a:t>:</a:t>
            </a:r>
            <a:endParaRPr lang="en-US" b="1" dirty="0"/>
          </a:p>
          <a:p>
            <a:pPr marL="608965" indent="-456565">
              <a:lnSpc>
                <a:spcPct val="100000"/>
              </a:lnSpc>
              <a:spcAft>
                <a:spcPts val="1200"/>
              </a:spcAft>
            </a:pPr>
            <a:r>
              <a:rPr lang="en-US" dirty="0"/>
              <a:t>Create database backups and further scale the application in the event that our university experiences significant growth.</a:t>
            </a:r>
            <a:endParaRPr lang="bs-Latn-BA" dirty="0"/>
          </a:p>
        </p:txBody>
      </p:sp>
    </p:spTree>
    <p:extLst>
      <p:ext uri="{BB962C8B-B14F-4D97-AF65-F5344CB8AC3E}">
        <p14:creationId xmlns:p14="http://schemas.microsoft.com/office/powerpoint/2010/main" val="20041078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199</TotalTime>
  <Words>1475</Words>
  <Application>Microsoft Office PowerPoint</Application>
  <PresentationFormat>Widescreen</PresentationFormat>
  <Paragraphs>113</Paragraphs>
  <Slides>12</Slides>
  <Notes>12</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Arial,Sans-Serif</vt:lpstr>
      <vt:lpstr>Calibri</vt:lpstr>
      <vt:lpstr>Calibri Light</vt:lpstr>
      <vt:lpstr>Nunito</vt:lpstr>
      <vt:lpstr>Nunito Black</vt:lpstr>
      <vt:lpstr>office theme</vt:lpstr>
      <vt:lpstr>Simple Light</vt:lpstr>
      <vt:lpstr>PowerPoint Presentation</vt:lpstr>
      <vt:lpstr>Business scenario overview</vt:lpstr>
      <vt:lpstr>Solution overview </vt:lpstr>
      <vt:lpstr>Architecture diagram of the planned solution  </vt:lpstr>
      <vt:lpstr>Architecture diagram of the final solution  </vt:lpstr>
      <vt:lpstr>Demo  </vt:lpstr>
      <vt:lpstr>Lessons learned</vt:lpstr>
      <vt:lpstr>Lessons learned</vt:lpstr>
      <vt:lpstr>Lessons learned</vt:lpstr>
      <vt:lpstr>Demo</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Amar</dc:creator>
  <cp:lastModifiedBy>Amar</cp:lastModifiedBy>
  <cp:revision>122</cp:revision>
  <dcterms:created xsi:type="dcterms:W3CDTF">2023-05-07T14:20:35Z</dcterms:created>
  <dcterms:modified xsi:type="dcterms:W3CDTF">2023-06-11T19:12:21Z</dcterms:modified>
</cp:coreProperties>
</file>